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32"/>
  </p:notesMasterIdLst>
  <p:handoutMasterIdLst>
    <p:handoutMasterId r:id="rId133"/>
  </p:handoutMasterIdLst>
  <p:sldIdLst>
    <p:sldId id="300" r:id="rId5"/>
    <p:sldId id="374" r:id="rId6"/>
    <p:sldId id="375" r:id="rId7"/>
    <p:sldId id="368" r:id="rId8"/>
    <p:sldId id="271" r:id="rId9"/>
    <p:sldId id="318" r:id="rId10"/>
    <p:sldId id="270" r:id="rId11"/>
    <p:sldId id="390" r:id="rId12"/>
    <p:sldId id="391" r:id="rId13"/>
    <p:sldId id="392" r:id="rId14"/>
    <p:sldId id="393" r:id="rId15"/>
    <p:sldId id="394" r:id="rId16"/>
    <p:sldId id="319" r:id="rId17"/>
    <p:sldId id="401" r:id="rId18"/>
    <p:sldId id="376" r:id="rId19"/>
    <p:sldId id="377" r:id="rId20"/>
    <p:sldId id="382" r:id="rId21"/>
    <p:sldId id="417" r:id="rId22"/>
    <p:sldId id="387" r:id="rId23"/>
    <p:sldId id="396" r:id="rId24"/>
    <p:sldId id="420" r:id="rId25"/>
    <p:sldId id="447" r:id="rId26"/>
    <p:sldId id="445" r:id="rId27"/>
    <p:sldId id="421" r:id="rId28"/>
    <p:sldId id="446" r:id="rId29"/>
    <p:sldId id="450" r:id="rId30"/>
    <p:sldId id="426" r:id="rId31"/>
    <p:sldId id="449" r:id="rId32"/>
    <p:sldId id="457" r:id="rId33"/>
    <p:sldId id="424" r:id="rId34"/>
    <p:sldId id="427" r:id="rId35"/>
    <p:sldId id="452" r:id="rId36"/>
    <p:sldId id="458" r:id="rId37"/>
    <p:sldId id="428" r:id="rId38"/>
    <p:sldId id="453" r:id="rId39"/>
    <p:sldId id="459" r:id="rId40"/>
    <p:sldId id="429" r:id="rId41"/>
    <p:sldId id="454" r:id="rId42"/>
    <p:sldId id="460" r:id="rId43"/>
    <p:sldId id="430" r:id="rId44"/>
    <p:sldId id="455" r:id="rId45"/>
    <p:sldId id="461" r:id="rId46"/>
    <p:sldId id="431" r:id="rId47"/>
    <p:sldId id="456" r:id="rId48"/>
    <p:sldId id="462" r:id="rId49"/>
    <p:sldId id="434" r:id="rId50"/>
    <p:sldId id="436" r:id="rId51"/>
    <p:sldId id="437" r:id="rId52"/>
    <p:sldId id="438" r:id="rId53"/>
    <p:sldId id="439" r:id="rId54"/>
    <p:sldId id="451" r:id="rId55"/>
    <p:sldId id="440" r:id="rId56"/>
    <p:sldId id="448" r:id="rId57"/>
    <p:sldId id="442" r:id="rId58"/>
    <p:sldId id="415" r:id="rId59"/>
    <p:sldId id="443" r:id="rId60"/>
    <p:sldId id="416" r:id="rId61"/>
    <p:sldId id="389" r:id="rId62"/>
    <p:sldId id="397" r:id="rId63"/>
    <p:sldId id="311" r:id="rId64"/>
    <p:sldId id="308" r:id="rId65"/>
    <p:sldId id="309" r:id="rId66"/>
    <p:sldId id="310" r:id="rId67"/>
    <p:sldId id="303" r:id="rId68"/>
    <p:sldId id="492" r:id="rId69"/>
    <p:sldId id="292" r:id="rId70"/>
    <p:sldId id="480" r:id="rId71"/>
    <p:sldId id="481" r:id="rId72"/>
    <p:sldId id="403" r:id="rId73"/>
    <p:sldId id="482" r:id="rId74"/>
    <p:sldId id="483" r:id="rId75"/>
    <p:sldId id="484" r:id="rId76"/>
    <p:sldId id="493" r:id="rId77"/>
    <p:sldId id="485" r:id="rId78"/>
    <p:sldId id="410" r:id="rId79"/>
    <p:sldId id="486" r:id="rId80"/>
    <p:sldId id="412" r:id="rId81"/>
    <p:sldId id="487" r:id="rId82"/>
    <p:sldId id="488" r:id="rId83"/>
    <p:sldId id="489" r:id="rId84"/>
    <p:sldId id="490" r:id="rId85"/>
    <p:sldId id="491" r:id="rId86"/>
    <p:sldId id="299" r:id="rId87"/>
    <p:sldId id="398" r:id="rId88"/>
    <p:sldId id="399" r:id="rId89"/>
    <p:sldId id="330" r:id="rId90"/>
    <p:sldId id="332" r:id="rId91"/>
    <p:sldId id="335" r:id="rId92"/>
    <p:sldId id="334" r:id="rId93"/>
    <p:sldId id="343" r:id="rId94"/>
    <p:sldId id="342" r:id="rId95"/>
    <p:sldId id="402" r:id="rId96"/>
    <p:sldId id="404" r:id="rId97"/>
    <p:sldId id="419" r:id="rId98"/>
    <p:sldId id="406" r:id="rId99"/>
    <p:sldId id="466" r:id="rId100"/>
    <p:sldId id="405" r:id="rId101"/>
    <p:sldId id="407" r:id="rId102"/>
    <p:sldId id="408" r:id="rId103"/>
    <p:sldId id="467" r:id="rId104"/>
    <p:sldId id="468" r:id="rId105"/>
    <p:sldId id="409" r:id="rId106"/>
    <p:sldId id="422" r:id="rId107"/>
    <p:sldId id="469" r:id="rId108"/>
    <p:sldId id="423" r:id="rId109"/>
    <p:sldId id="411" r:id="rId110"/>
    <p:sldId id="470" r:id="rId111"/>
    <p:sldId id="494" r:id="rId112"/>
    <p:sldId id="418" r:id="rId113"/>
    <p:sldId id="425" r:id="rId114"/>
    <p:sldId id="471" r:id="rId115"/>
    <p:sldId id="413" r:id="rId116"/>
    <p:sldId id="472" r:id="rId117"/>
    <p:sldId id="473" r:id="rId118"/>
    <p:sldId id="474" r:id="rId119"/>
    <p:sldId id="414" r:id="rId120"/>
    <p:sldId id="433" r:id="rId121"/>
    <p:sldId id="475" r:id="rId122"/>
    <p:sldId id="476" r:id="rId123"/>
    <p:sldId id="432" r:id="rId124"/>
    <p:sldId id="477" r:id="rId125"/>
    <p:sldId id="435" r:id="rId126"/>
    <p:sldId id="478" r:id="rId127"/>
    <p:sldId id="479" r:id="rId128"/>
    <p:sldId id="347" r:id="rId129"/>
    <p:sldId id="400" r:id="rId130"/>
    <p:sldId id="321"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7D4"/>
    <a:srgbClr val="641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p:cViewPr varScale="1">
        <p:scale>
          <a:sx n="112" d="100"/>
          <a:sy n="112" d="100"/>
        </p:scale>
        <p:origin x="348" y="78"/>
      </p:cViewPr>
      <p:guideLst>
        <p:guide orient="horz" pos="2160"/>
        <p:guide pos="3840"/>
      </p:guideLst>
    </p:cSldViewPr>
  </p:slideViewPr>
  <p:notesTextViewPr>
    <p:cViewPr>
      <p:scale>
        <a:sx n="3" d="2"/>
        <a:sy n="3" d="2"/>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E46-412B-BA97-6EF5D7BE746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E46-412B-BA97-6EF5D7BE746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E46-412B-BA97-6EF5D7BE746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E46-412B-BA97-6EF5D7BE746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E46-412B-BA97-6EF5D7BE746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E46-412B-BA97-6EF5D7BE746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E46-412B-BA97-6EF5D7BE746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E46-412B-BA97-6EF5D7BE746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AD6-4890-94D9-3066C2AE6E7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AD6-4890-94D9-3066C2AE6E7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AD6-4890-94D9-3066C2AE6E7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AD6-4890-94D9-3066C2AE6E7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962-41AC-B171-AC7D007AE8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962-41AC-B171-AC7D007AE8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962-41AC-B171-AC7D007AE8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962-41AC-B171-AC7D007AE86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962-41AC-B171-AC7D007AE8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962-41AC-B171-AC7D007AE8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962-41AC-B171-AC7D007AE8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962-41AC-B171-AC7D007AE86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962-41AC-B171-AC7D007AE8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962-41AC-B171-AC7D007AE8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962-41AC-B171-AC7D007AE8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962-41AC-B171-AC7D007AE86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6FE-4ED8-9E58-161738AB007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6FE-4ED8-9E58-161738AB00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6FE-4ED8-9E58-161738AB007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6FE-4ED8-9E58-161738AB007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962-41AC-B171-AC7D007AE8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962-41AC-B171-AC7D007AE8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962-41AC-B171-AC7D007AE8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962-41AC-B171-AC7D007AE86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962-41AC-B171-AC7D007AE8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962-41AC-B171-AC7D007AE8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962-41AC-B171-AC7D007AE8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962-41AC-B171-AC7D007AE86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C20-4183-A26E-A97D857C741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C20-4183-A26E-A97D857C741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C20-4183-A26E-A97D857C741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C20-4183-A26E-A97D857C741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26804123711340205"/>
          <c:y val="0.18340249454790211"/>
          <c:w val="0.43814547352851613"/>
          <c:h val="0.66829499560901928"/>
        </c:manualLayout>
      </c:layout>
      <c:doughnutChart>
        <c:varyColors val="1"/>
        <c:ser>
          <c:idx val="0"/>
          <c:order val="0"/>
          <c:tx>
            <c:strRef>
              <c:f>Sheet1!$B$1</c:f>
              <c:strCache>
                <c:ptCount val="1"/>
                <c:pt idx="0">
                  <c:v>Progress</c:v>
                </c:pt>
              </c:strCache>
            </c:strRef>
          </c:tx>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E0CB-43ED-954A-60447B80AFA7}"/>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E0CB-43ED-954A-60447B80AFA7}"/>
              </c:ext>
            </c:extLst>
          </c:dPt>
          <c:dPt>
            <c:idx val="2"/>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05-E0CB-43ED-954A-60447B80AFA7}"/>
              </c:ext>
            </c:extLst>
          </c:dPt>
          <c:dPt>
            <c:idx val="3"/>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07-E0CB-43ED-954A-60447B80AFA7}"/>
              </c:ext>
            </c:extLst>
          </c:dPt>
          <c:cat>
            <c:numRef>
              <c:f>Sheet1!$A$2:$A$5</c:f>
              <c:numCache>
                <c:formatCode>General</c:formatCode>
                <c:ptCount val="4"/>
              </c:numCache>
            </c:numRef>
          </c:cat>
          <c:val>
            <c:numRef>
              <c:f>Sheet1!$B$2:$B$5</c:f>
              <c:numCache>
                <c:formatCode>0%</c:formatCode>
                <c:ptCount val="4"/>
                <c:pt idx="0">
                  <c:v>0.5</c:v>
                </c:pt>
                <c:pt idx="1">
                  <c:v>0.5</c:v>
                </c:pt>
              </c:numCache>
            </c:numRef>
          </c:val>
          <c:extLst>
            <c:ext xmlns:c16="http://schemas.microsoft.com/office/drawing/2014/chart" uri="{C3380CC4-5D6E-409C-BE32-E72D297353CC}">
              <c16:uniqueId val="{00000008-E0CB-43ED-954A-60447B80AFA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962-41AC-B171-AC7D007AE8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962-41AC-B171-AC7D007AE8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962-41AC-B171-AC7D007AE8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962-41AC-B171-AC7D007AE86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962-41AC-B171-AC7D007AE8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962-41AC-B171-AC7D007AE8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962-41AC-B171-AC7D007AE8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962-41AC-B171-AC7D007AE86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83-44BB-B8AC-95A4425FB8C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83-44BB-B8AC-95A4425FB8C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483-44BB-B8AC-95A4425FB8C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483-44BB-B8AC-95A4425FB8C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962-41AC-B171-AC7D007AE8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962-41AC-B171-AC7D007AE8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962-41AC-B171-AC7D007AE8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962-41AC-B171-AC7D007AE86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962-41AC-B171-AC7D007AE8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962-41AC-B171-AC7D007AE8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962-41AC-B171-AC7D007AE8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962-41AC-B171-AC7D007AE86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EB3-44BF-8891-F4F141FF4C2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EB3-44BF-8891-F4F141FF4C2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EB3-44BF-8891-F4F141FF4C2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EB3-44BF-8891-F4F141FF4C2C}"/>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962-41AC-B171-AC7D007AE8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962-41AC-B171-AC7D007AE8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962-41AC-B171-AC7D007AE8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962-41AC-B171-AC7D007AE86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962-41AC-B171-AC7D007AE8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962-41AC-B171-AC7D007AE8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962-41AC-B171-AC7D007AE8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962-41AC-B171-AC7D007AE86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26804123711340205"/>
          <c:y val="0.18340249454790211"/>
          <c:w val="0.43814547352851613"/>
          <c:h val="0.66829499560901928"/>
        </c:manualLayout>
      </c:layout>
      <c:doughnutChart>
        <c:varyColors val="1"/>
        <c:ser>
          <c:idx val="0"/>
          <c:order val="0"/>
          <c:tx>
            <c:strRef>
              <c:f>Sheet1!$B$1</c:f>
              <c:strCache>
                <c:ptCount val="1"/>
                <c:pt idx="0">
                  <c:v>Progress</c:v>
                </c:pt>
              </c:strCache>
            </c:strRef>
          </c:tx>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1009-4BE8-A638-4DBF522B0F28}"/>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1009-4BE8-A638-4DBF522B0F28}"/>
              </c:ext>
            </c:extLst>
          </c:dPt>
          <c:dPt>
            <c:idx val="2"/>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05-1009-4BE8-A638-4DBF522B0F28}"/>
              </c:ext>
            </c:extLst>
          </c:dPt>
          <c:dPt>
            <c:idx val="3"/>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07-1009-4BE8-A638-4DBF522B0F28}"/>
              </c:ext>
            </c:extLst>
          </c:dPt>
          <c:cat>
            <c:numRef>
              <c:f>Sheet1!$A$2:$A$5</c:f>
              <c:numCache>
                <c:formatCode>General</c:formatCode>
                <c:ptCount val="4"/>
              </c:numCache>
            </c:numRef>
          </c:cat>
          <c:val>
            <c:numRef>
              <c:f>Sheet1!$B$2:$B$5</c:f>
              <c:numCache>
                <c:formatCode>0%</c:formatCode>
                <c:ptCount val="4"/>
                <c:pt idx="0">
                  <c:v>0.5</c:v>
                </c:pt>
                <c:pt idx="1">
                  <c:v>0.5</c:v>
                </c:pt>
              </c:numCache>
            </c:numRef>
          </c:val>
          <c:extLst>
            <c:ext xmlns:c16="http://schemas.microsoft.com/office/drawing/2014/chart" uri="{C3380CC4-5D6E-409C-BE32-E72D297353CC}">
              <c16:uniqueId val="{00000008-1009-4BE8-A638-4DBF522B0F2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26804123711340205"/>
          <c:y val="0.18340249454790211"/>
          <c:w val="0.43814547352851613"/>
          <c:h val="0.66829499560901928"/>
        </c:manualLayout>
      </c:layout>
      <c:doughnutChart>
        <c:varyColors val="1"/>
        <c:ser>
          <c:idx val="0"/>
          <c:order val="0"/>
          <c:tx>
            <c:strRef>
              <c:f>Sheet1!$B$1</c:f>
              <c:strCache>
                <c:ptCount val="1"/>
                <c:pt idx="0">
                  <c:v>Progress</c:v>
                </c:pt>
              </c:strCache>
            </c:strRef>
          </c:tx>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D5B2-467D-8893-2FEE52491E4A}"/>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D5B2-467D-8893-2FEE52491E4A}"/>
              </c:ext>
            </c:extLst>
          </c:dPt>
          <c:dPt>
            <c:idx val="2"/>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05-D5B2-467D-8893-2FEE52491E4A}"/>
              </c:ext>
            </c:extLst>
          </c:dPt>
          <c:dPt>
            <c:idx val="3"/>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07-D5B2-467D-8893-2FEE52491E4A}"/>
              </c:ext>
            </c:extLst>
          </c:dPt>
          <c:cat>
            <c:numRef>
              <c:f>Sheet1!$A$2:$A$5</c:f>
              <c:numCache>
                <c:formatCode>General</c:formatCode>
                <c:ptCount val="4"/>
              </c:numCache>
            </c:numRef>
          </c:cat>
          <c:val>
            <c:numRef>
              <c:f>Sheet1!$B$2:$B$5</c:f>
              <c:numCache>
                <c:formatCode>0%</c:formatCode>
                <c:ptCount val="4"/>
                <c:pt idx="0">
                  <c:v>0.5</c:v>
                </c:pt>
                <c:pt idx="1">
                  <c:v>0.5</c:v>
                </c:pt>
              </c:numCache>
            </c:numRef>
          </c:val>
          <c:extLst>
            <c:ext xmlns:c16="http://schemas.microsoft.com/office/drawing/2014/chart" uri="{C3380CC4-5D6E-409C-BE32-E72D297353CC}">
              <c16:uniqueId val="{00000008-D5B2-467D-8893-2FEE52491E4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75-4C61-8418-2D4F6CE9E9A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75-4C61-8418-2D4F6CE9E9A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75-4C61-8418-2D4F6CE9E9A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75-4C61-8418-2D4F6CE9E9A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985-4558-A8FB-184E22D9B2E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985-4558-A8FB-184E22D9B2E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985-4558-A8FB-184E22D9B2E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985-4558-A8FB-184E22D9B2E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9A8-40A5-88B9-903F75F1812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9A8-40A5-88B9-903F75F1812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9A8-40A5-88B9-903F75F1812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9A8-40A5-88B9-903F75F18120}"/>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6CF-4D72-A995-7533BC7DC62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6CF-4D72-A995-7533BC7DC62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6CF-4D72-A995-7533BC7DC62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6CF-4D72-A995-7533BC7DC62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EBD-4714-BFF3-DD86DCCB0A1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EBD-4714-BFF3-DD86DCCB0A1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EBD-4714-BFF3-DD86DCCB0A1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EBD-4714-BFF3-DD86DCCB0A1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EBD-4714-BFF3-DD86DCCB0A1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EBD-4714-BFF3-DD86DCCB0A1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EBD-4714-BFF3-DD86DCCB0A1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EBD-4714-BFF3-DD86DCCB0A1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E46-412B-BA97-6EF5D7BE746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E46-412B-BA97-6EF5D7BE746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E46-412B-BA97-6EF5D7BE746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E46-412B-BA97-6EF5D7BE746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B8B622-AE73-4E2A-A742-E21EB8331EA5}"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4111E143-D0DF-4135-900B-F5D7B4194F50}">
      <dgm:prSet phldrT="[Text]" custT="1"/>
      <dgm:spPr>
        <a:solidFill>
          <a:srgbClr val="DAA06D"/>
        </a:solidFill>
      </dgm:spPr>
      <dgm:t>
        <a:bodyPr/>
        <a:lstStyle/>
        <a:p>
          <a:r>
            <a:rPr lang="en-US" sz="2000" b="1" dirty="0"/>
            <a:t>CNN</a:t>
          </a:r>
          <a:endParaRPr lang="en-US" sz="3000" b="1" dirty="0"/>
        </a:p>
      </dgm:t>
    </dgm:pt>
    <dgm:pt modelId="{3F99546F-6234-48D9-B63A-6253034738D7}" type="parTrans" cxnId="{456D2AC0-BD08-403F-B9C8-A2771109940D}">
      <dgm:prSet/>
      <dgm:spPr/>
      <dgm:t>
        <a:bodyPr/>
        <a:lstStyle/>
        <a:p>
          <a:endParaRPr lang="en-US"/>
        </a:p>
      </dgm:t>
    </dgm:pt>
    <dgm:pt modelId="{14BA1881-D7BC-4B9F-B4E5-223C250A5835}" type="sibTrans" cxnId="{456D2AC0-BD08-403F-B9C8-A2771109940D}">
      <dgm:prSet/>
      <dgm:spPr/>
      <dgm:t>
        <a:bodyPr/>
        <a:lstStyle/>
        <a:p>
          <a:endParaRPr lang="en-US"/>
        </a:p>
      </dgm:t>
    </dgm:pt>
    <dgm:pt modelId="{F7CAF4DE-0BCC-44E4-923C-AA9C894FB771}">
      <dgm:prSet phldrT="[Text]" custT="1"/>
      <dgm:spPr>
        <a:solidFill>
          <a:srgbClr val="954535"/>
        </a:solidFill>
      </dgm:spPr>
      <dgm:t>
        <a:bodyPr/>
        <a:lstStyle/>
        <a:p>
          <a:r>
            <a:rPr lang="en-US" sz="1400" dirty="0"/>
            <a:t>Efficiency</a:t>
          </a:r>
          <a:endParaRPr lang="en-US" sz="1100" dirty="0"/>
        </a:p>
      </dgm:t>
    </dgm:pt>
    <dgm:pt modelId="{41096AFD-7860-4684-8FA5-5D5664B23CAB}" type="parTrans" cxnId="{792481A5-38A4-4AEA-B4E1-5676466D5490}">
      <dgm:prSet/>
      <dgm:spPr/>
      <dgm:t>
        <a:bodyPr/>
        <a:lstStyle/>
        <a:p>
          <a:endParaRPr lang="en-US"/>
        </a:p>
      </dgm:t>
    </dgm:pt>
    <dgm:pt modelId="{A836F781-5F28-48AA-8C98-A86ABA70B468}" type="sibTrans" cxnId="{792481A5-38A4-4AEA-B4E1-5676466D5490}">
      <dgm:prSet/>
      <dgm:spPr/>
      <dgm:t>
        <a:bodyPr/>
        <a:lstStyle/>
        <a:p>
          <a:endParaRPr lang="en-US"/>
        </a:p>
      </dgm:t>
    </dgm:pt>
    <dgm:pt modelId="{874DFDB3-0E19-41E8-9FDA-9992E2A717F4}">
      <dgm:prSet phldrT="[Text]" custT="1"/>
      <dgm:spPr>
        <a:solidFill>
          <a:srgbClr val="954535"/>
        </a:solidFill>
      </dgm:spPr>
      <dgm:t>
        <a:bodyPr/>
        <a:lstStyle/>
        <a:p>
          <a:r>
            <a:rPr lang="en-US" sz="1400" dirty="0"/>
            <a:t>Better regularization</a:t>
          </a:r>
        </a:p>
      </dgm:t>
    </dgm:pt>
    <dgm:pt modelId="{E76DB702-E546-44E3-BBA1-BFA55C9E5DB2}" type="parTrans" cxnId="{13DC8F91-15E1-43AE-ABD6-A82A80369C49}">
      <dgm:prSet/>
      <dgm:spPr/>
      <dgm:t>
        <a:bodyPr/>
        <a:lstStyle/>
        <a:p>
          <a:endParaRPr lang="en-US"/>
        </a:p>
      </dgm:t>
    </dgm:pt>
    <dgm:pt modelId="{D0A1CC61-19AC-46DB-9EED-E84D29646C4C}" type="sibTrans" cxnId="{13DC8F91-15E1-43AE-ABD6-A82A80369C49}">
      <dgm:prSet/>
      <dgm:spPr/>
      <dgm:t>
        <a:bodyPr/>
        <a:lstStyle/>
        <a:p>
          <a:endParaRPr lang="en-US"/>
        </a:p>
      </dgm:t>
    </dgm:pt>
    <dgm:pt modelId="{A9C77DBC-0C2B-4BA8-94B7-6E576DA13558}">
      <dgm:prSet phldrT="[Text]" custT="1"/>
      <dgm:spPr>
        <a:solidFill>
          <a:srgbClr val="954535"/>
        </a:solidFill>
      </dgm:spPr>
      <dgm:t>
        <a:bodyPr/>
        <a:lstStyle/>
        <a:p>
          <a:r>
            <a:rPr lang="en-US" sz="1400" dirty="0"/>
            <a:t>Customizability</a:t>
          </a:r>
          <a:endParaRPr lang="en-US" sz="1100" dirty="0"/>
        </a:p>
      </dgm:t>
    </dgm:pt>
    <dgm:pt modelId="{B6B24ACE-A20C-48FF-8C58-9C2A16891044}" type="parTrans" cxnId="{7BC517EB-DB49-46F2-89C6-DD2D1347421C}">
      <dgm:prSet/>
      <dgm:spPr/>
      <dgm:t>
        <a:bodyPr/>
        <a:lstStyle/>
        <a:p>
          <a:endParaRPr lang="en-US"/>
        </a:p>
      </dgm:t>
    </dgm:pt>
    <dgm:pt modelId="{2B8EB2D7-EDE0-49DE-82C6-66BA22DB60CB}" type="sibTrans" cxnId="{7BC517EB-DB49-46F2-89C6-DD2D1347421C}">
      <dgm:prSet/>
      <dgm:spPr/>
      <dgm:t>
        <a:bodyPr/>
        <a:lstStyle/>
        <a:p>
          <a:endParaRPr lang="en-US"/>
        </a:p>
      </dgm:t>
    </dgm:pt>
    <dgm:pt modelId="{667F6B4B-E49F-429E-BA3D-A812FC778008}">
      <dgm:prSet phldrT="[Text]" custT="1"/>
      <dgm:spPr>
        <a:solidFill>
          <a:srgbClr val="954535"/>
        </a:solidFill>
      </dgm:spPr>
      <dgm:t>
        <a:bodyPr/>
        <a:lstStyle/>
        <a:p>
          <a:r>
            <a:rPr lang="en-US" sz="1400" dirty="0"/>
            <a:t>Improved accuracy</a:t>
          </a:r>
        </a:p>
      </dgm:t>
    </dgm:pt>
    <dgm:pt modelId="{6E16D480-BCC6-4976-AF21-931EC01D562E}" type="sibTrans" cxnId="{8F9BDA08-FAAB-4C78-A057-C2A268084C3C}">
      <dgm:prSet/>
      <dgm:spPr/>
      <dgm:t>
        <a:bodyPr/>
        <a:lstStyle/>
        <a:p>
          <a:endParaRPr lang="en-US"/>
        </a:p>
      </dgm:t>
    </dgm:pt>
    <dgm:pt modelId="{2C8E446E-0F86-4AB6-BB00-31990B2DF21C}" type="parTrans" cxnId="{8F9BDA08-FAAB-4C78-A057-C2A268084C3C}">
      <dgm:prSet/>
      <dgm:spPr/>
      <dgm:t>
        <a:bodyPr/>
        <a:lstStyle/>
        <a:p>
          <a:endParaRPr lang="en-US"/>
        </a:p>
      </dgm:t>
    </dgm:pt>
    <dgm:pt modelId="{E79A98A6-8911-498B-A69D-D2420740B147}" type="pres">
      <dgm:prSet presAssocID="{94B8B622-AE73-4E2A-A742-E21EB8331EA5}" presName="Name0" presStyleCnt="0">
        <dgm:presLayoutVars>
          <dgm:chMax val="1"/>
          <dgm:dir/>
          <dgm:animLvl val="ctr"/>
          <dgm:resizeHandles val="exact"/>
        </dgm:presLayoutVars>
      </dgm:prSet>
      <dgm:spPr/>
    </dgm:pt>
    <dgm:pt modelId="{CEC61B8F-A137-4D74-8753-8CEE71492447}" type="pres">
      <dgm:prSet presAssocID="{4111E143-D0DF-4135-900B-F5D7B4194F50}" presName="centerShape" presStyleLbl="node0" presStyleIdx="0" presStyleCnt="1"/>
      <dgm:spPr/>
    </dgm:pt>
    <dgm:pt modelId="{3BD1D1D5-09A9-426B-9EE2-3A55790D54F8}" type="pres">
      <dgm:prSet presAssocID="{41096AFD-7860-4684-8FA5-5D5664B23CAB}" presName="parTrans" presStyleLbl="sibTrans2D1" presStyleIdx="0" presStyleCnt="4"/>
      <dgm:spPr/>
    </dgm:pt>
    <dgm:pt modelId="{269F002C-FC5D-4EB8-AC6D-3C8BF1F473A1}" type="pres">
      <dgm:prSet presAssocID="{41096AFD-7860-4684-8FA5-5D5664B23CAB}" presName="connectorText" presStyleLbl="sibTrans2D1" presStyleIdx="0" presStyleCnt="4"/>
      <dgm:spPr/>
    </dgm:pt>
    <dgm:pt modelId="{D5CEA580-F920-4761-8744-828D62CD2E56}" type="pres">
      <dgm:prSet presAssocID="{F7CAF4DE-0BCC-44E4-923C-AA9C894FB771}" presName="node" presStyleLbl="node1" presStyleIdx="0" presStyleCnt="4" custScaleX="102243" custScaleY="101636">
        <dgm:presLayoutVars>
          <dgm:bulletEnabled val="1"/>
        </dgm:presLayoutVars>
      </dgm:prSet>
      <dgm:spPr/>
    </dgm:pt>
    <dgm:pt modelId="{0427C43E-3A2D-4708-9CFB-F03268DB8D8B}" type="pres">
      <dgm:prSet presAssocID="{B6B24ACE-A20C-48FF-8C58-9C2A16891044}" presName="parTrans" presStyleLbl="sibTrans2D1" presStyleIdx="1" presStyleCnt="4"/>
      <dgm:spPr/>
    </dgm:pt>
    <dgm:pt modelId="{C2DE7ABB-C97D-4C14-AD94-6140B09BE2FF}" type="pres">
      <dgm:prSet presAssocID="{B6B24ACE-A20C-48FF-8C58-9C2A16891044}" presName="connectorText" presStyleLbl="sibTrans2D1" presStyleIdx="1" presStyleCnt="4"/>
      <dgm:spPr/>
    </dgm:pt>
    <dgm:pt modelId="{50F37D8F-8353-4BBA-841E-76148FC9BE55}" type="pres">
      <dgm:prSet presAssocID="{A9C77DBC-0C2B-4BA8-94B7-6E576DA13558}" presName="node" presStyleLbl="node1" presStyleIdx="1" presStyleCnt="4" custScaleX="150512" custScaleY="148938">
        <dgm:presLayoutVars>
          <dgm:bulletEnabled val="1"/>
        </dgm:presLayoutVars>
      </dgm:prSet>
      <dgm:spPr/>
    </dgm:pt>
    <dgm:pt modelId="{8318F007-9BC3-4723-994F-9AAF97B9C716}" type="pres">
      <dgm:prSet presAssocID="{2C8E446E-0F86-4AB6-BB00-31990B2DF21C}" presName="parTrans" presStyleLbl="sibTrans2D1" presStyleIdx="2" presStyleCnt="4"/>
      <dgm:spPr/>
    </dgm:pt>
    <dgm:pt modelId="{B3620C8C-D16F-4ECE-BED0-F884A8BCEB8C}" type="pres">
      <dgm:prSet presAssocID="{2C8E446E-0F86-4AB6-BB00-31990B2DF21C}" presName="connectorText" presStyleLbl="sibTrans2D1" presStyleIdx="2" presStyleCnt="4"/>
      <dgm:spPr/>
    </dgm:pt>
    <dgm:pt modelId="{0924ED72-3485-4752-A70E-112A9DFC8C9C}" type="pres">
      <dgm:prSet presAssocID="{667F6B4B-E49F-429E-BA3D-A812FC778008}" presName="node" presStyleLbl="node1" presStyleIdx="2" presStyleCnt="4">
        <dgm:presLayoutVars>
          <dgm:bulletEnabled val="1"/>
        </dgm:presLayoutVars>
      </dgm:prSet>
      <dgm:spPr/>
    </dgm:pt>
    <dgm:pt modelId="{429CDB25-26B2-4BF7-89EA-5BAF1A10915C}" type="pres">
      <dgm:prSet presAssocID="{E76DB702-E546-44E3-BBA1-BFA55C9E5DB2}" presName="parTrans" presStyleLbl="sibTrans2D1" presStyleIdx="3" presStyleCnt="4"/>
      <dgm:spPr/>
    </dgm:pt>
    <dgm:pt modelId="{D4A6DB9A-D965-45D0-81C2-A44F48990A7B}" type="pres">
      <dgm:prSet presAssocID="{E76DB702-E546-44E3-BBA1-BFA55C9E5DB2}" presName="connectorText" presStyleLbl="sibTrans2D1" presStyleIdx="3" presStyleCnt="4"/>
      <dgm:spPr/>
    </dgm:pt>
    <dgm:pt modelId="{1CA7EDC0-16E1-4596-A7E1-ECE1E59FA6A7}" type="pres">
      <dgm:prSet presAssocID="{874DFDB3-0E19-41E8-9FDA-9992E2A717F4}" presName="node" presStyleLbl="node1" presStyleIdx="3" presStyleCnt="4" custScaleX="130040" custScaleY="124997">
        <dgm:presLayoutVars>
          <dgm:bulletEnabled val="1"/>
        </dgm:presLayoutVars>
      </dgm:prSet>
      <dgm:spPr/>
    </dgm:pt>
  </dgm:ptLst>
  <dgm:cxnLst>
    <dgm:cxn modelId="{6B815901-7C41-4290-85C7-20F54CB3A7B4}" type="presOf" srcId="{41096AFD-7860-4684-8FA5-5D5664B23CAB}" destId="{3BD1D1D5-09A9-426B-9EE2-3A55790D54F8}" srcOrd="0" destOrd="0" presId="urn:microsoft.com/office/officeart/2005/8/layout/radial5"/>
    <dgm:cxn modelId="{8F9BDA08-FAAB-4C78-A057-C2A268084C3C}" srcId="{4111E143-D0DF-4135-900B-F5D7B4194F50}" destId="{667F6B4B-E49F-429E-BA3D-A812FC778008}" srcOrd="2" destOrd="0" parTransId="{2C8E446E-0F86-4AB6-BB00-31990B2DF21C}" sibTransId="{6E16D480-BCC6-4976-AF21-931EC01D562E}"/>
    <dgm:cxn modelId="{6B2CF235-6C10-4F6D-A1E9-B36A86CA665C}" type="presOf" srcId="{B6B24ACE-A20C-48FF-8C58-9C2A16891044}" destId="{C2DE7ABB-C97D-4C14-AD94-6140B09BE2FF}" srcOrd="1" destOrd="0" presId="urn:microsoft.com/office/officeart/2005/8/layout/radial5"/>
    <dgm:cxn modelId="{3D3D7365-E796-4FDC-B914-BAC237F4D169}" type="presOf" srcId="{874DFDB3-0E19-41E8-9FDA-9992E2A717F4}" destId="{1CA7EDC0-16E1-4596-A7E1-ECE1E59FA6A7}" srcOrd="0" destOrd="0" presId="urn:microsoft.com/office/officeart/2005/8/layout/radial5"/>
    <dgm:cxn modelId="{B9DADB48-BF09-46E6-B96C-4F3FDCD74ACD}" type="presOf" srcId="{F7CAF4DE-0BCC-44E4-923C-AA9C894FB771}" destId="{D5CEA580-F920-4761-8744-828D62CD2E56}" srcOrd="0" destOrd="0" presId="urn:microsoft.com/office/officeart/2005/8/layout/radial5"/>
    <dgm:cxn modelId="{2A259756-9031-4E80-B09C-965188D203E1}" type="presOf" srcId="{E76DB702-E546-44E3-BBA1-BFA55C9E5DB2}" destId="{D4A6DB9A-D965-45D0-81C2-A44F48990A7B}" srcOrd="1" destOrd="0" presId="urn:microsoft.com/office/officeart/2005/8/layout/radial5"/>
    <dgm:cxn modelId="{13DC8F91-15E1-43AE-ABD6-A82A80369C49}" srcId="{4111E143-D0DF-4135-900B-F5D7B4194F50}" destId="{874DFDB3-0E19-41E8-9FDA-9992E2A717F4}" srcOrd="3" destOrd="0" parTransId="{E76DB702-E546-44E3-BBA1-BFA55C9E5DB2}" sibTransId="{D0A1CC61-19AC-46DB-9EED-E84D29646C4C}"/>
    <dgm:cxn modelId="{ACCB279E-C9DF-4679-979E-7696F8AC0046}" type="presOf" srcId="{E76DB702-E546-44E3-BBA1-BFA55C9E5DB2}" destId="{429CDB25-26B2-4BF7-89EA-5BAF1A10915C}" srcOrd="0" destOrd="0" presId="urn:microsoft.com/office/officeart/2005/8/layout/radial5"/>
    <dgm:cxn modelId="{792481A5-38A4-4AEA-B4E1-5676466D5490}" srcId="{4111E143-D0DF-4135-900B-F5D7B4194F50}" destId="{F7CAF4DE-0BCC-44E4-923C-AA9C894FB771}" srcOrd="0" destOrd="0" parTransId="{41096AFD-7860-4684-8FA5-5D5664B23CAB}" sibTransId="{A836F781-5F28-48AA-8C98-A86ABA70B468}"/>
    <dgm:cxn modelId="{456D2AC0-BD08-403F-B9C8-A2771109940D}" srcId="{94B8B622-AE73-4E2A-A742-E21EB8331EA5}" destId="{4111E143-D0DF-4135-900B-F5D7B4194F50}" srcOrd="0" destOrd="0" parTransId="{3F99546F-6234-48D9-B63A-6253034738D7}" sibTransId="{14BA1881-D7BC-4B9F-B4E5-223C250A5835}"/>
    <dgm:cxn modelId="{29566FC4-380A-4E4D-A072-561567AE3FB2}" type="presOf" srcId="{41096AFD-7860-4684-8FA5-5D5664B23CAB}" destId="{269F002C-FC5D-4EB8-AC6D-3C8BF1F473A1}" srcOrd="1" destOrd="0" presId="urn:microsoft.com/office/officeart/2005/8/layout/radial5"/>
    <dgm:cxn modelId="{7FAC8DC6-97C3-4D97-ADA1-7FD177BBCE06}" type="presOf" srcId="{2C8E446E-0F86-4AB6-BB00-31990B2DF21C}" destId="{8318F007-9BC3-4723-994F-9AAF97B9C716}" srcOrd="0" destOrd="0" presId="urn:microsoft.com/office/officeart/2005/8/layout/radial5"/>
    <dgm:cxn modelId="{7BC517EB-DB49-46F2-89C6-DD2D1347421C}" srcId="{4111E143-D0DF-4135-900B-F5D7B4194F50}" destId="{A9C77DBC-0C2B-4BA8-94B7-6E576DA13558}" srcOrd="1" destOrd="0" parTransId="{B6B24ACE-A20C-48FF-8C58-9C2A16891044}" sibTransId="{2B8EB2D7-EDE0-49DE-82C6-66BA22DB60CB}"/>
    <dgm:cxn modelId="{5F2560ED-F6BB-4A4A-BF54-862833521F53}" type="presOf" srcId="{4111E143-D0DF-4135-900B-F5D7B4194F50}" destId="{CEC61B8F-A137-4D74-8753-8CEE71492447}" srcOrd="0" destOrd="0" presId="urn:microsoft.com/office/officeart/2005/8/layout/radial5"/>
    <dgm:cxn modelId="{B387CFEF-A2EC-44D1-9203-62A7E5C18733}" type="presOf" srcId="{94B8B622-AE73-4E2A-A742-E21EB8331EA5}" destId="{E79A98A6-8911-498B-A69D-D2420740B147}" srcOrd="0" destOrd="0" presId="urn:microsoft.com/office/officeart/2005/8/layout/radial5"/>
    <dgm:cxn modelId="{447BEBF9-8D81-4B35-B348-79B132795820}" type="presOf" srcId="{667F6B4B-E49F-429E-BA3D-A812FC778008}" destId="{0924ED72-3485-4752-A70E-112A9DFC8C9C}" srcOrd="0" destOrd="0" presId="urn:microsoft.com/office/officeart/2005/8/layout/radial5"/>
    <dgm:cxn modelId="{37EF84FE-3FCE-48F9-BD59-6B50CF9EEDCA}" type="presOf" srcId="{A9C77DBC-0C2B-4BA8-94B7-6E576DA13558}" destId="{50F37D8F-8353-4BBA-841E-76148FC9BE55}" srcOrd="0" destOrd="0" presId="urn:microsoft.com/office/officeart/2005/8/layout/radial5"/>
    <dgm:cxn modelId="{4AE8FAFE-CB44-4538-9F35-FE747F3E7CEF}" type="presOf" srcId="{2C8E446E-0F86-4AB6-BB00-31990B2DF21C}" destId="{B3620C8C-D16F-4ECE-BED0-F884A8BCEB8C}" srcOrd="1" destOrd="0" presId="urn:microsoft.com/office/officeart/2005/8/layout/radial5"/>
    <dgm:cxn modelId="{3A2DFCFE-A4DB-4B71-AB2D-054FD60EA5D6}" type="presOf" srcId="{B6B24ACE-A20C-48FF-8C58-9C2A16891044}" destId="{0427C43E-3A2D-4708-9CFB-F03268DB8D8B}" srcOrd="0" destOrd="0" presId="urn:microsoft.com/office/officeart/2005/8/layout/radial5"/>
    <dgm:cxn modelId="{39AB7C81-FAB7-47F7-9B25-FEE1083027FD}" type="presParOf" srcId="{E79A98A6-8911-498B-A69D-D2420740B147}" destId="{CEC61B8F-A137-4D74-8753-8CEE71492447}" srcOrd="0" destOrd="0" presId="urn:microsoft.com/office/officeart/2005/8/layout/radial5"/>
    <dgm:cxn modelId="{8DB9C0F8-CD97-44A1-902A-36038E85086F}" type="presParOf" srcId="{E79A98A6-8911-498B-A69D-D2420740B147}" destId="{3BD1D1D5-09A9-426B-9EE2-3A55790D54F8}" srcOrd="1" destOrd="0" presId="urn:microsoft.com/office/officeart/2005/8/layout/radial5"/>
    <dgm:cxn modelId="{51EADECA-3E60-41EB-8B4F-DE772ED84B85}" type="presParOf" srcId="{3BD1D1D5-09A9-426B-9EE2-3A55790D54F8}" destId="{269F002C-FC5D-4EB8-AC6D-3C8BF1F473A1}" srcOrd="0" destOrd="0" presId="urn:microsoft.com/office/officeart/2005/8/layout/radial5"/>
    <dgm:cxn modelId="{21C5ADA2-9C88-45DC-881F-166F66B4839D}" type="presParOf" srcId="{E79A98A6-8911-498B-A69D-D2420740B147}" destId="{D5CEA580-F920-4761-8744-828D62CD2E56}" srcOrd="2" destOrd="0" presId="urn:microsoft.com/office/officeart/2005/8/layout/radial5"/>
    <dgm:cxn modelId="{45D11F91-A012-4EC0-A31A-F0134F18E48D}" type="presParOf" srcId="{E79A98A6-8911-498B-A69D-D2420740B147}" destId="{0427C43E-3A2D-4708-9CFB-F03268DB8D8B}" srcOrd="3" destOrd="0" presId="urn:microsoft.com/office/officeart/2005/8/layout/radial5"/>
    <dgm:cxn modelId="{FC9C6A33-69BB-48A1-BE35-C4E77B6E3A53}" type="presParOf" srcId="{0427C43E-3A2D-4708-9CFB-F03268DB8D8B}" destId="{C2DE7ABB-C97D-4C14-AD94-6140B09BE2FF}" srcOrd="0" destOrd="0" presId="urn:microsoft.com/office/officeart/2005/8/layout/radial5"/>
    <dgm:cxn modelId="{C401F446-A094-4B12-A8AA-6E09ED8F7C90}" type="presParOf" srcId="{E79A98A6-8911-498B-A69D-D2420740B147}" destId="{50F37D8F-8353-4BBA-841E-76148FC9BE55}" srcOrd="4" destOrd="0" presId="urn:microsoft.com/office/officeart/2005/8/layout/radial5"/>
    <dgm:cxn modelId="{A34CE5D6-328D-4D20-8C03-EAB71C99EFD6}" type="presParOf" srcId="{E79A98A6-8911-498B-A69D-D2420740B147}" destId="{8318F007-9BC3-4723-994F-9AAF97B9C716}" srcOrd="5" destOrd="0" presId="urn:microsoft.com/office/officeart/2005/8/layout/radial5"/>
    <dgm:cxn modelId="{58ADBA12-CE26-406E-A89F-3B76F44CED02}" type="presParOf" srcId="{8318F007-9BC3-4723-994F-9AAF97B9C716}" destId="{B3620C8C-D16F-4ECE-BED0-F884A8BCEB8C}" srcOrd="0" destOrd="0" presId="urn:microsoft.com/office/officeart/2005/8/layout/radial5"/>
    <dgm:cxn modelId="{A5A1025A-FD06-41A1-93DC-537235DE52B7}" type="presParOf" srcId="{E79A98A6-8911-498B-A69D-D2420740B147}" destId="{0924ED72-3485-4752-A70E-112A9DFC8C9C}" srcOrd="6" destOrd="0" presId="urn:microsoft.com/office/officeart/2005/8/layout/radial5"/>
    <dgm:cxn modelId="{FCC3C8B4-3550-4453-B654-2153A25059C8}" type="presParOf" srcId="{E79A98A6-8911-498B-A69D-D2420740B147}" destId="{429CDB25-26B2-4BF7-89EA-5BAF1A10915C}" srcOrd="7" destOrd="0" presId="urn:microsoft.com/office/officeart/2005/8/layout/radial5"/>
    <dgm:cxn modelId="{70707212-A674-46F7-AE11-FA0304471E34}" type="presParOf" srcId="{429CDB25-26B2-4BF7-89EA-5BAF1A10915C}" destId="{D4A6DB9A-D965-45D0-81C2-A44F48990A7B}" srcOrd="0" destOrd="0" presId="urn:microsoft.com/office/officeart/2005/8/layout/radial5"/>
    <dgm:cxn modelId="{C7C4CF34-E501-498F-97AF-E6548C6E2F88}" type="presParOf" srcId="{E79A98A6-8911-498B-A69D-D2420740B147}" destId="{1CA7EDC0-16E1-4596-A7E1-ECE1E59FA6A7}" srcOrd="8" destOrd="0" presId="urn:microsoft.com/office/officeart/2005/8/layout/radial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B8B622-AE73-4E2A-A742-E21EB8331EA5}"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4111E143-D0DF-4135-900B-F5D7B4194F50}">
      <dgm:prSet phldrT="[Text]" custT="1"/>
      <dgm:spPr>
        <a:solidFill>
          <a:srgbClr val="DAA06D"/>
        </a:solidFill>
      </dgm:spPr>
      <dgm:t>
        <a:bodyPr/>
        <a:lstStyle/>
        <a:p>
          <a:r>
            <a:rPr lang="en-US" sz="1200" b="1" dirty="0"/>
            <a:t>EfficientNetB0</a:t>
          </a:r>
          <a:endParaRPr lang="en-US" sz="1800" b="1" dirty="0"/>
        </a:p>
      </dgm:t>
    </dgm:pt>
    <dgm:pt modelId="{3F99546F-6234-48D9-B63A-6253034738D7}" type="parTrans" cxnId="{456D2AC0-BD08-403F-B9C8-A2771109940D}">
      <dgm:prSet/>
      <dgm:spPr/>
      <dgm:t>
        <a:bodyPr/>
        <a:lstStyle/>
        <a:p>
          <a:endParaRPr lang="en-US"/>
        </a:p>
      </dgm:t>
    </dgm:pt>
    <dgm:pt modelId="{14BA1881-D7BC-4B9F-B4E5-223C250A5835}" type="sibTrans" cxnId="{456D2AC0-BD08-403F-B9C8-A2771109940D}">
      <dgm:prSet/>
      <dgm:spPr/>
      <dgm:t>
        <a:bodyPr/>
        <a:lstStyle/>
        <a:p>
          <a:endParaRPr lang="en-US"/>
        </a:p>
      </dgm:t>
    </dgm:pt>
    <dgm:pt modelId="{F7CAF4DE-0BCC-44E4-923C-AA9C894FB771}">
      <dgm:prSet phldrT="[Text]" custT="1"/>
      <dgm:spPr>
        <a:solidFill>
          <a:srgbClr val="954535"/>
        </a:solidFill>
      </dgm:spPr>
      <dgm:t>
        <a:bodyPr/>
        <a:lstStyle/>
        <a:p>
          <a:r>
            <a:rPr lang="en-US" sz="1400" dirty="0"/>
            <a:t>Flexibility with Fine-Tuning</a:t>
          </a:r>
          <a:endParaRPr lang="en-US" sz="1100" dirty="0"/>
        </a:p>
      </dgm:t>
    </dgm:pt>
    <dgm:pt modelId="{41096AFD-7860-4684-8FA5-5D5664B23CAB}" type="parTrans" cxnId="{792481A5-38A4-4AEA-B4E1-5676466D5490}">
      <dgm:prSet/>
      <dgm:spPr/>
      <dgm:t>
        <a:bodyPr/>
        <a:lstStyle/>
        <a:p>
          <a:endParaRPr lang="en-US"/>
        </a:p>
      </dgm:t>
    </dgm:pt>
    <dgm:pt modelId="{A836F781-5F28-48AA-8C98-A86ABA70B468}" type="sibTrans" cxnId="{792481A5-38A4-4AEA-B4E1-5676466D5490}">
      <dgm:prSet/>
      <dgm:spPr/>
      <dgm:t>
        <a:bodyPr/>
        <a:lstStyle/>
        <a:p>
          <a:endParaRPr lang="en-US"/>
        </a:p>
      </dgm:t>
    </dgm:pt>
    <dgm:pt modelId="{874DFDB3-0E19-41E8-9FDA-9992E2A717F4}">
      <dgm:prSet phldrT="[Text]" custT="1"/>
      <dgm:spPr>
        <a:solidFill>
          <a:srgbClr val="954535"/>
        </a:solidFill>
      </dgm:spPr>
      <dgm:t>
        <a:bodyPr/>
        <a:lstStyle/>
        <a:p>
          <a:r>
            <a:rPr lang="en-US" sz="1400" dirty="0"/>
            <a:t>Lightweight and Resource Efficient</a:t>
          </a:r>
        </a:p>
      </dgm:t>
    </dgm:pt>
    <dgm:pt modelId="{E76DB702-E546-44E3-BBA1-BFA55C9E5DB2}" type="parTrans" cxnId="{13DC8F91-15E1-43AE-ABD6-A82A80369C49}">
      <dgm:prSet/>
      <dgm:spPr/>
      <dgm:t>
        <a:bodyPr/>
        <a:lstStyle/>
        <a:p>
          <a:endParaRPr lang="en-US"/>
        </a:p>
      </dgm:t>
    </dgm:pt>
    <dgm:pt modelId="{D0A1CC61-19AC-46DB-9EED-E84D29646C4C}" type="sibTrans" cxnId="{13DC8F91-15E1-43AE-ABD6-A82A80369C49}">
      <dgm:prSet/>
      <dgm:spPr/>
      <dgm:t>
        <a:bodyPr/>
        <a:lstStyle/>
        <a:p>
          <a:endParaRPr lang="en-US"/>
        </a:p>
      </dgm:t>
    </dgm:pt>
    <dgm:pt modelId="{A9C77DBC-0C2B-4BA8-94B7-6E576DA13558}">
      <dgm:prSet phldrT="[Text]" custT="1"/>
      <dgm:spPr>
        <a:solidFill>
          <a:srgbClr val="954535"/>
        </a:solidFill>
      </dgm:spPr>
      <dgm:t>
        <a:bodyPr/>
        <a:lstStyle/>
        <a:p>
          <a:r>
            <a:rPr lang="en-US" sz="1400" dirty="0"/>
            <a:t>Optimized Pre-trained Architecture</a:t>
          </a:r>
          <a:endParaRPr lang="en-US" sz="1100" dirty="0"/>
        </a:p>
      </dgm:t>
    </dgm:pt>
    <dgm:pt modelId="{B6B24ACE-A20C-48FF-8C58-9C2A16891044}" type="parTrans" cxnId="{7BC517EB-DB49-46F2-89C6-DD2D1347421C}">
      <dgm:prSet/>
      <dgm:spPr/>
      <dgm:t>
        <a:bodyPr/>
        <a:lstStyle/>
        <a:p>
          <a:endParaRPr lang="en-US"/>
        </a:p>
      </dgm:t>
    </dgm:pt>
    <dgm:pt modelId="{2B8EB2D7-EDE0-49DE-82C6-66BA22DB60CB}" type="sibTrans" cxnId="{7BC517EB-DB49-46F2-89C6-DD2D1347421C}">
      <dgm:prSet/>
      <dgm:spPr/>
      <dgm:t>
        <a:bodyPr/>
        <a:lstStyle/>
        <a:p>
          <a:endParaRPr lang="en-US"/>
        </a:p>
      </dgm:t>
    </dgm:pt>
    <dgm:pt modelId="{667F6B4B-E49F-429E-BA3D-A812FC778008}">
      <dgm:prSet phldrT="[Text]" custT="1"/>
      <dgm:spPr>
        <a:solidFill>
          <a:srgbClr val="954535"/>
        </a:solidFill>
      </dgm:spPr>
      <dgm:t>
        <a:bodyPr/>
        <a:lstStyle/>
        <a:p>
          <a:r>
            <a:rPr lang="en-US" sz="1400" dirty="0"/>
            <a:t>Improved accuracy</a:t>
          </a:r>
        </a:p>
      </dgm:t>
    </dgm:pt>
    <dgm:pt modelId="{6E16D480-BCC6-4976-AF21-931EC01D562E}" type="sibTrans" cxnId="{8F9BDA08-FAAB-4C78-A057-C2A268084C3C}">
      <dgm:prSet/>
      <dgm:spPr/>
      <dgm:t>
        <a:bodyPr/>
        <a:lstStyle/>
        <a:p>
          <a:endParaRPr lang="en-US"/>
        </a:p>
      </dgm:t>
    </dgm:pt>
    <dgm:pt modelId="{2C8E446E-0F86-4AB6-BB00-31990B2DF21C}" type="parTrans" cxnId="{8F9BDA08-FAAB-4C78-A057-C2A268084C3C}">
      <dgm:prSet/>
      <dgm:spPr/>
      <dgm:t>
        <a:bodyPr/>
        <a:lstStyle/>
        <a:p>
          <a:endParaRPr lang="en-US"/>
        </a:p>
      </dgm:t>
    </dgm:pt>
    <dgm:pt modelId="{FF0717BE-A687-4C82-862F-2BBAC3B9E89A}">
      <dgm:prSet phldrT="[Text]" custT="1"/>
      <dgm:spPr>
        <a:solidFill>
          <a:srgbClr val="954535"/>
        </a:solidFill>
      </dgm:spPr>
      <dgm:t>
        <a:bodyPr/>
        <a:lstStyle/>
        <a:p>
          <a:r>
            <a:rPr lang="en-US" sz="1400" dirty="0"/>
            <a:t>Performance Metrics</a:t>
          </a:r>
        </a:p>
      </dgm:t>
    </dgm:pt>
    <dgm:pt modelId="{0801B77B-5E87-4B1F-8469-11EA9D803467}" type="parTrans" cxnId="{54767876-D07C-4A08-9AD1-836C1F7F2825}">
      <dgm:prSet/>
      <dgm:spPr/>
      <dgm:t>
        <a:bodyPr/>
        <a:lstStyle/>
        <a:p>
          <a:endParaRPr lang="en-US"/>
        </a:p>
      </dgm:t>
    </dgm:pt>
    <dgm:pt modelId="{4BFA8401-142A-4CA6-B26C-B03A1E5A4AB3}" type="sibTrans" cxnId="{54767876-D07C-4A08-9AD1-836C1F7F2825}">
      <dgm:prSet/>
      <dgm:spPr/>
      <dgm:t>
        <a:bodyPr/>
        <a:lstStyle/>
        <a:p>
          <a:endParaRPr lang="en-US"/>
        </a:p>
      </dgm:t>
    </dgm:pt>
    <dgm:pt modelId="{E79A98A6-8911-498B-A69D-D2420740B147}" type="pres">
      <dgm:prSet presAssocID="{94B8B622-AE73-4E2A-A742-E21EB8331EA5}" presName="Name0" presStyleCnt="0">
        <dgm:presLayoutVars>
          <dgm:chMax val="1"/>
          <dgm:dir/>
          <dgm:animLvl val="ctr"/>
          <dgm:resizeHandles val="exact"/>
        </dgm:presLayoutVars>
      </dgm:prSet>
      <dgm:spPr/>
    </dgm:pt>
    <dgm:pt modelId="{CEC61B8F-A137-4D74-8753-8CEE71492447}" type="pres">
      <dgm:prSet presAssocID="{4111E143-D0DF-4135-900B-F5D7B4194F50}" presName="centerShape" presStyleLbl="node0" presStyleIdx="0" presStyleCnt="1" custScaleX="138444" custScaleY="121931"/>
      <dgm:spPr/>
    </dgm:pt>
    <dgm:pt modelId="{3BD1D1D5-09A9-426B-9EE2-3A55790D54F8}" type="pres">
      <dgm:prSet presAssocID="{41096AFD-7860-4684-8FA5-5D5664B23CAB}" presName="parTrans" presStyleLbl="sibTrans2D1" presStyleIdx="0" presStyleCnt="5"/>
      <dgm:spPr/>
    </dgm:pt>
    <dgm:pt modelId="{269F002C-FC5D-4EB8-AC6D-3C8BF1F473A1}" type="pres">
      <dgm:prSet presAssocID="{41096AFD-7860-4684-8FA5-5D5664B23CAB}" presName="connectorText" presStyleLbl="sibTrans2D1" presStyleIdx="0" presStyleCnt="5"/>
      <dgm:spPr/>
    </dgm:pt>
    <dgm:pt modelId="{D5CEA580-F920-4761-8744-828D62CD2E56}" type="pres">
      <dgm:prSet presAssocID="{F7CAF4DE-0BCC-44E4-923C-AA9C894FB771}" presName="node" presStyleLbl="node1" presStyleIdx="0" presStyleCnt="5" custScaleX="127586" custScaleY="127211">
        <dgm:presLayoutVars>
          <dgm:bulletEnabled val="1"/>
        </dgm:presLayoutVars>
      </dgm:prSet>
      <dgm:spPr/>
    </dgm:pt>
    <dgm:pt modelId="{0427C43E-3A2D-4708-9CFB-F03268DB8D8B}" type="pres">
      <dgm:prSet presAssocID="{B6B24ACE-A20C-48FF-8C58-9C2A16891044}" presName="parTrans" presStyleLbl="sibTrans2D1" presStyleIdx="1" presStyleCnt="5"/>
      <dgm:spPr/>
    </dgm:pt>
    <dgm:pt modelId="{C2DE7ABB-C97D-4C14-AD94-6140B09BE2FF}" type="pres">
      <dgm:prSet presAssocID="{B6B24ACE-A20C-48FF-8C58-9C2A16891044}" presName="connectorText" presStyleLbl="sibTrans2D1" presStyleIdx="1" presStyleCnt="5"/>
      <dgm:spPr/>
    </dgm:pt>
    <dgm:pt modelId="{50F37D8F-8353-4BBA-841E-76148FC9BE55}" type="pres">
      <dgm:prSet presAssocID="{A9C77DBC-0C2B-4BA8-94B7-6E576DA13558}" presName="node" presStyleLbl="node1" presStyleIdx="1" presStyleCnt="5" custScaleX="150512" custScaleY="148938">
        <dgm:presLayoutVars>
          <dgm:bulletEnabled val="1"/>
        </dgm:presLayoutVars>
      </dgm:prSet>
      <dgm:spPr/>
    </dgm:pt>
    <dgm:pt modelId="{8318F007-9BC3-4723-994F-9AAF97B9C716}" type="pres">
      <dgm:prSet presAssocID="{2C8E446E-0F86-4AB6-BB00-31990B2DF21C}" presName="parTrans" presStyleLbl="sibTrans2D1" presStyleIdx="2" presStyleCnt="5"/>
      <dgm:spPr/>
    </dgm:pt>
    <dgm:pt modelId="{B3620C8C-D16F-4ECE-BED0-F884A8BCEB8C}" type="pres">
      <dgm:prSet presAssocID="{2C8E446E-0F86-4AB6-BB00-31990B2DF21C}" presName="connectorText" presStyleLbl="sibTrans2D1" presStyleIdx="2" presStyleCnt="5"/>
      <dgm:spPr/>
    </dgm:pt>
    <dgm:pt modelId="{0924ED72-3485-4752-A70E-112A9DFC8C9C}" type="pres">
      <dgm:prSet presAssocID="{667F6B4B-E49F-429E-BA3D-A812FC778008}" presName="node" presStyleLbl="node1" presStyleIdx="2" presStyleCnt="5">
        <dgm:presLayoutVars>
          <dgm:bulletEnabled val="1"/>
        </dgm:presLayoutVars>
      </dgm:prSet>
      <dgm:spPr/>
    </dgm:pt>
    <dgm:pt modelId="{429CDB25-26B2-4BF7-89EA-5BAF1A10915C}" type="pres">
      <dgm:prSet presAssocID="{E76DB702-E546-44E3-BBA1-BFA55C9E5DB2}" presName="parTrans" presStyleLbl="sibTrans2D1" presStyleIdx="3" presStyleCnt="5"/>
      <dgm:spPr/>
    </dgm:pt>
    <dgm:pt modelId="{D4A6DB9A-D965-45D0-81C2-A44F48990A7B}" type="pres">
      <dgm:prSet presAssocID="{E76DB702-E546-44E3-BBA1-BFA55C9E5DB2}" presName="connectorText" presStyleLbl="sibTrans2D1" presStyleIdx="3" presStyleCnt="5"/>
      <dgm:spPr/>
    </dgm:pt>
    <dgm:pt modelId="{1CA7EDC0-16E1-4596-A7E1-ECE1E59FA6A7}" type="pres">
      <dgm:prSet presAssocID="{874DFDB3-0E19-41E8-9FDA-9992E2A717F4}" presName="node" presStyleLbl="node1" presStyleIdx="3" presStyleCnt="5" custScaleX="130040" custScaleY="124997">
        <dgm:presLayoutVars>
          <dgm:bulletEnabled val="1"/>
        </dgm:presLayoutVars>
      </dgm:prSet>
      <dgm:spPr/>
    </dgm:pt>
    <dgm:pt modelId="{9846705F-4B4C-4F81-9DFC-1C40734319B7}" type="pres">
      <dgm:prSet presAssocID="{0801B77B-5E87-4B1F-8469-11EA9D803467}" presName="parTrans" presStyleLbl="sibTrans2D1" presStyleIdx="4" presStyleCnt="5"/>
      <dgm:spPr/>
    </dgm:pt>
    <dgm:pt modelId="{D82E9D90-B4FC-43A6-8FCA-1A7C0C168E11}" type="pres">
      <dgm:prSet presAssocID="{0801B77B-5E87-4B1F-8469-11EA9D803467}" presName="connectorText" presStyleLbl="sibTrans2D1" presStyleIdx="4" presStyleCnt="5"/>
      <dgm:spPr/>
    </dgm:pt>
    <dgm:pt modelId="{C67B2B0A-E479-45DE-81AB-37D744F36806}" type="pres">
      <dgm:prSet presAssocID="{FF0717BE-A687-4C82-862F-2BBAC3B9E89A}" presName="node" presStyleLbl="node1" presStyleIdx="4" presStyleCnt="5" custScaleX="111101" custScaleY="115749">
        <dgm:presLayoutVars>
          <dgm:bulletEnabled val="1"/>
        </dgm:presLayoutVars>
      </dgm:prSet>
      <dgm:spPr/>
    </dgm:pt>
  </dgm:ptLst>
  <dgm:cxnLst>
    <dgm:cxn modelId="{6B815901-7C41-4290-85C7-20F54CB3A7B4}" type="presOf" srcId="{41096AFD-7860-4684-8FA5-5D5664B23CAB}" destId="{3BD1D1D5-09A9-426B-9EE2-3A55790D54F8}" srcOrd="0" destOrd="0" presId="urn:microsoft.com/office/officeart/2005/8/layout/radial5"/>
    <dgm:cxn modelId="{8F9BDA08-FAAB-4C78-A057-C2A268084C3C}" srcId="{4111E143-D0DF-4135-900B-F5D7B4194F50}" destId="{667F6B4B-E49F-429E-BA3D-A812FC778008}" srcOrd="2" destOrd="0" parTransId="{2C8E446E-0F86-4AB6-BB00-31990B2DF21C}" sibTransId="{6E16D480-BCC6-4976-AF21-931EC01D562E}"/>
    <dgm:cxn modelId="{6B2CF235-6C10-4F6D-A1E9-B36A86CA665C}" type="presOf" srcId="{B6B24ACE-A20C-48FF-8C58-9C2A16891044}" destId="{C2DE7ABB-C97D-4C14-AD94-6140B09BE2FF}" srcOrd="1" destOrd="0" presId="urn:microsoft.com/office/officeart/2005/8/layout/radial5"/>
    <dgm:cxn modelId="{3D3D7365-E796-4FDC-B914-BAC237F4D169}" type="presOf" srcId="{874DFDB3-0E19-41E8-9FDA-9992E2A717F4}" destId="{1CA7EDC0-16E1-4596-A7E1-ECE1E59FA6A7}" srcOrd="0" destOrd="0" presId="urn:microsoft.com/office/officeart/2005/8/layout/radial5"/>
    <dgm:cxn modelId="{B9DADB48-BF09-46E6-B96C-4F3FDCD74ACD}" type="presOf" srcId="{F7CAF4DE-0BCC-44E4-923C-AA9C894FB771}" destId="{D5CEA580-F920-4761-8744-828D62CD2E56}" srcOrd="0" destOrd="0" presId="urn:microsoft.com/office/officeart/2005/8/layout/radial5"/>
    <dgm:cxn modelId="{98B48A4A-DA4F-4550-800B-A2C06E5AD7C5}" type="presOf" srcId="{FF0717BE-A687-4C82-862F-2BBAC3B9E89A}" destId="{C67B2B0A-E479-45DE-81AB-37D744F36806}" srcOrd="0" destOrd="0" presId="urn:microsoft.com/office/officeart/2005/8/layout/radial5"/>
    <dgm:cxn modelId="{42DB366B-F804-4C36-8347-AB64D2FF17CF}" type="presOf" srcId="{0801B77B-5E87-4B1F-8469-11EA9D803467}" destId="{9846705F-4B4C-4F81-9DFC-1C40734319B7}" srcOrd="0" destOrd="0" presId="urn:microsoft.com/office/officeart/2005/8/layout/radial5"/>
    <dgm:cxn modelId="{54767876-D07C-4A08-9AD1-836C1F7F2825}" srcId="{4111E143-D0DF-4135-900B-F5D7B4194F50}" destId="{FF0717BE-A687-4C82-862F-2BBAC3B9E89A}" srcOrd="4" destOrd="0" parTransId="{0801B77B-5E87-4B1F-8469-11EA9D803467}" sibTransId="{4BFA8401-142A-4CA6-B26C-B03A1E5A4AB3}"/>
    <dgm:cxn modelId="{2A259756-9031-4E80-B09C-965188D203E1}" type="presOf" srcId="{E76DB702-E546-44E3-BBA1-BFA55C9E5DB2}" destId="{D4A6DB9A-D965-45D0-81C2-A44F48990A7B}" srcOrd="1" destOrd="0" presId="urn:microsoft.com/office/officeart/2005/8/layout/radial5"/>
    <dgm:cxn modelId="{07664B8E-A934-4675-8DA6-CF73A5D8DA8E}" type="presOf" srcId="{0801B77B-5E87-4B1F-8469-11EA9D803467}" destId="{D82E9D90-B4FC-43A6-8FCA-1A7C0C168E11}" srcOrd="1" destOrd="0" presId="urn:microsoft.com/office/officeart/2005/8/layout/radial5"/>
    <dgm:cxn modelId="{13DC8F91-15E1-43AE-ABD6-A82A80369C49}" srcId="{4111E143-D0DF-4135-900B-F5D7B4194F50}" destId="{874DFDB3-0E19-41E8-9FDA-9992E2A717F4}" srcOrd="3" destOrd="0" parTransId="{E76DB702-E546-44E3-BBA1-BFA55C9E5DB2}" sibTransId="{D0A1CC61-19AC-46DB-9EED-E84D29646C4C}"/>
    <dgm:cxn modelId="{ACCB279E-C9DF-4679-979E-7696F8AC0046}" type="presOf" srcId="{E76DB702-E546-44E3-BBA1-BFA55C9E5DB2}" destId="{429CDB25-26B2-4BF7-89EA-5BAF1A10915C}" srcOrd="0" destOrd="0" presId="urn:microsoft.com/office/officeart/2005/8/layout/radial5"/>
    <dgm:cxn modelId="{792481A5-38A4-4AEA-B4E1-5676466D5490}" srcId="{4111E143-D0DF-4135-900B-F5D7B4194F50}" destId="{F7CAF4DE-0BCC-44E4-923C-AA9C894FB771}" srcOrd="0" destOrd="0" parTransId="{41096AFD-7860-4684-8FA5-5D5664B23CAB}" sibTransId="{A836F781-5F28-48AA-8C98-A86ABA70B468}"/>
    <dgm:cxn modelId="{456D2AC0-BD08-403F-B9C8-A2771109940D}" srcId="{94B8B622-AE73-4E2A-A742-E21EB8331EA5}" destId="{4111E143-D0DF-4135-900B-F5D7B4194F50}" srcOrd="0" destOrd="0" parTransId="{3F99546F-6234-48D9-B63A-6253034738D7}" sibTransId="{14BA1881-D7BC-4B9F-B4E5-223C250A5835}"/>
    <dgm:cxn modelId="{29566FC4-380A-4E4D-A072-561567AE3FB2}" type="presOf" srcId="{41096AFD-7860-4684-8FA5-5D5664B23CAB}" destId="{269F002C-FC5D-4EB8-AC6D-3C8BF1F473A1}" srcOrd="1" destOrd="0" presId="urn:microsoft.com/office/officeart/2005/8/layout/radial5"/>
    <dgm:cxn modelId="{7FAC8DC6-97C3-4D97-ADA1-7FD177BBCE06}" type="presOf" srcId="{2C8E446E-0F86-4AB6-BB00-31990B2DF21C}" destId="{8318F007-9BC3-4723-994F-9AAF97B9C716}" srcOrd="0" destOrd="0" presId="urn:microsoft.com/office/officeart/2005/8/layout/radial5"/>
    <dgm:cxn modelId="{7BC517EB-DB49-46F2-89C6-DD2D1347421C}" srcId="{4111E143-D0DF-4135-900B-F5D7B4194F50}" destId="{A9C77DBC-0C2B-4BA8-94B7-6E576DA13558}" srcOrd="1" destOrd="0" parTransId="{B6B24ACE-A20C-48FF-8C58-9C2A16891044}" sibTransId="{2B8EB2D7-EDE0-49DE-82C6-66BA22DB60CB}"/>
    <dgm:cxn modelId="{5F2560ED-F6BB-4A4A-BF54-862833521F53}" type="presOf" srcId="{4111E143-D0DF-4135-900B-F5D7B4194F50}" destId="{CEC61B8F-A137-4D74-8753-8CEE71492447}" srcOrd="0" destOrd="0" presId="urn:microsoft.com/office/officeart/2005/8/layout/radial5"/>
    <dgm:cxn modelId="{B387CFEF-A2EC-44D1-9203-62A7E5C18733}" type="presOf" srcId="{94B8B622-AE73-4E2A-A742-E21EB8331EA5}" destId="{E79A98A6-8911-498B-A69D-D2420740B147}" srcOrd="0" destOrd="0" presId="urn:microsoft.com/office/officeart/2005/8/layout/radial5"/>
    <dgm:cxn modelId="{447BEBF9-8D81-4B35-B348-79B132795820}" type="presOf" srcId="{667F6B4B-E49F-429E-BA3D-A812FC778008}" destId="{0924ED72-3485-4752-A70E-112A9DFC8C9C}" srcOrd="0" destOrd="0" presId="urn:microsoft.com/office/officeart/2005/8/layout/radial5"/>
    <dgm:cxn modelId="{37EF84FE-3FCE-48F9-BD59-6B50CF9EEDCA}" type="presOf" srcId="{A9C77DBC-0C2B-4BA8-94B7-6E576DA13558}" destId="{50F37D8F-8353-4BBA-841E-76148FC9BE55}" srcOrd="0" destOrd="0" presId="urn:microsoft.com/office/officeart/2005/8/layout/radial5"/>
    <dgm:cxn modelId="{4AE8FAFE-CB44-4538-9F35-FE747F3E7CEF}" type="presOf" srcId="{2C8E446E-0F86-4AB6-BB00-31990B2DF21C}" destId="{B3620C8C-D16F-4ECE-BED0-F884A8BCEB8C}" srcOrd="1" destOrd="0" presId="urn:microsoft.com/office/officeart/2005/8/layout/radial5"/>
    <dgm:cxn modelId="{3A2DFCFE-A4DB-4B71-AB2D-054FD60EA5D6}" type="presOf" srcId="{B6B24ACE-A20C-48FF-8C58-9C2A16891044}" destId="{0427C43E-3A2D-4708-9CFB-F03268DB8D8B}" srcOrd="0" destOrd="0" presId="urn:microsoft.com/office/officeart/2005/8/layout/radial5"/>
    <dgm:cxn modelId="{39AB7C81-FAB7-47F7-9B25-FEE1083027FD}" type="presParOf" srcId="{E79A98A6-8911-498B-A69D-D2420740B147}" destId="{CEC61B8F-A137-4D74-8753-8CEE71492447}" srcOrd="0" destOrd="0" presId="urn:microsoft.com/office/officeart/2005/8/layout/radial5"/>
    <dgm:cxn modelId="{8DB9C0F8-CD97-44A1-902A-36038E85086F}" type="presParOf" srcId="{E79A98A6-8911-498B-A69D-D2420740B147}" destId="{3BD1D1D5-09A9-426B-9EE2-3A55790D54F8}" srcOrd="1" destOrd="0" presId="urn:microsoft.com/office/officeart/2005/8/layout/radial5"/>
    <dgm:cxn modelId="{51EADECA-3E60-41EB-8B4F-DE772ED84B85}" type="presParOf" srcId="{3BD1D1D5-09A9-426B-9EE2-3A55790D54F8}" destId="{269F002C-FC5D-4EB8-AC6D-3C8BF1F473A1}" srcOrd="0" destOrd="0" presId="urn:microsoft.com/office/officeart/2005/8/layout/radial5"/>
    <dgm:cxn modelId="{21C5ADA2-9C88-45DC-881F-166F66B4839D}" type="presParOf" srcId="{E79A98A6-8911-498B-A69D-D2420740B147}" destId="{D5CEA580-F920-4761-8744-828D62CD2E56}" srcOrd="2" destOrd="0" presId="urn:microsoft.com/office/officeart/2005/8/layout/radial5"/>
    <dgm:cxn modelId="{45D11F91-A012-4EC0-A31A-F0134F18E48D}" type="presParOf" srcId="{E79A98A6-8911-498B-A69D-D2420740B147}" destId="{0427C43E-3A2D-4708-9CFB-F03268DB8D8B}" srcOrd="3" destOrd="0" presId="urn:microsoft.com/office/officeart/2005/8/layout/radial5"/>
    <dgm:cxn modelId="{FC9C6A33-69BB-48A1-BE35-C4E77B6E3A53}" type="presParOf" srcId="{0427C43E-3A2D-4708-9CFB-F03268DB8D8B}" destId="{C2DE7ABB-C97D-4C14-AD94-6140B09BE2FF}" srcOrd="0" destOrd="0" presId="urn:microsoft.com/office/officeart/2005/8/layout/radial5"/>
    <dgm:cxn modelId="{C401F446-A094-4B12-A8AA-6E09ED8F7C90}" type="presParOf" srcId="{E79A98A6-8911-498B-A69D-D2420740B147}" destId="{50F37D8F-8353-4BBA-841E-76148FC9BE55}" srcOrd="4" destOrd="0" presId="urn:microsoft.com/office/officeart/2005/8/layout/radial5"/>
    <dgm:cxn modelId="{A34CE5D6-328D-4D20-8C03-EAB71C99EFD6}" type="presParOf" srcId="{E79A98A6-8911-498B-A69D-D2420740B147}" destId="{8318F007-9BC3-4723-994F-9AAF97B9C716}" srcOrd="5" destOrd="0" presId="urn:microsoft.com/office/officeart/2005/8/layout/radial5"/>
    <dgm:cxn modelId="{58ADBA12-CE26-406E-A89F-3B76F44CED02}" type="presParOf" srcId="{8318F007-9BC3-4723-994F-9AAF97B9C716}" destId="{B3620C8C-D16F-4ECE-BED0-F884A8BCEB8C}" srcOrd="0" destOrd="0" presId="urn:microsoft.com/office/officeart/2005/8/layout/radial5"/>
    <dgm:cxn modelId="{A5A1025A-FD06-41A1-93DC-537235DE52B7}" type="presParOf" srcId="{E79A98A6-8911-498B-A69D-D2420740B147}" destId="{0924ED72-3485-4752-A70E-112A9DFC8C9C}" srcOrd="6" destOrd="0" presId="urn:microsoft.com/office/officeart/2005/8/layout/radial5"/>
    <dgm:cxn modelId="{FCC3C8B4-3550-4453-B654-2153A25059C8}" type="presParOf" srcId="{E79A98A6-8911-498B-A69D-D2420740B147}" destId="{429CDB25-26B2-4BF7-89EA-5BAF1A10915C}" srcOrd="7" destOrd="0" presId="urn:microsoft.com/office/officeart/2005/8/layout/radial5"/>
    <dgm:cxn modelId="{70707212-A674-46F7-AE11-FA0304471E34}" type="presParOf" srcId="{429CDB25-26B2-4BF7-89EA-5BAF1A10915C}" destId="{D4A6DB9A-D965-45D0-81C2-A44F48990A7B}" srcOrd="0" destOrd="0" presId="urn:microsoft.com/office/officeart/2005/8/layout/radial5"/>
    <dgm:cxn modelId="{C7C4CF34-E501-498F-97AF-E6548C6E2F88}" type="presParOf" srcId="{E79A98A6-8911-498B-A69D-D2420740B147}" destId="{1CA7EDC0-16E1-4596-A7E1-ECE1E59FA6A7}" srcOrd="8" destOrd="0" presId="urn:microsoft.com/office/officeart/2005/8/layout/radial5"/>
    <dgm:cxn modelId="{0979389E-6195-4E12-991F-99A35310FE78}" type="presParOf" srcId="{E79A98A6-8911-498B-A69D-D2420740B147}" destId="{9846705F-4B4C-4F81-9DFC-1C40734319B7}" srcOrd="9" destOrd="0" presId="urn:microsoft.com/office/officeart/2005/8/layout/radial5"/>
    <dgm:cxn modelId="{3C4C963A-1EBE-4234-83F0-B5707F548B95}" type="presParOf" srcId="{9846705F-4B4C-4F81-9DFC-1C40734319B7}" destId="{D82E9D90-B4FC-43A6-8FCA-1A7C0C168E11}" srcOrd="0" destOrd="0" presId="urn:microsoft.com/office/officeart/2005/8/layout/radial5"/>
    <dgm:cxn modelId="{93945A92-6E0B-42AA-9502-85CC92E49655}" type="presParOf" srcId="{E79A98A6-8911-498B-A69D-D2420740B147}" destId="{C67B2B0A-E479-45DE-81AB-37D744F36806}" srcOrd="10" destOrd="0" presId="urn:microsoft.com/office/officeart/2005/8/layout/radial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889666-E3F7-4F31-8E2C-88604706A611}" type="doc">
      <dgm:prSet loTypeId="urn:microsoft.com/office/officeart/2005/8/layout/hProcess9" loCatId="process" qsTypeId="urn:microsoft.com/office/officeart/2005/8/quickstyle/simple1" qsCatId="simple" csTypeId="urn:microsoft.com/office/officeart/2005/8/colors/colorful1" csCatId="colorful" phldr="1"/>
      <dgm:spPr/>
    </dgm:pt>
    <dgm:pt modelId="{F242A3D8-E91F-496A-8409-A9F590A47BCD}">
      <dgm:prSet phldrT="[Text]" custT="1"/>
      <dgm:spPr>
        <a:solidFill>
          <a:srgbClr val="6E260E"/>
        </a:solidFill>
        <a:ln>
          <a:noFill/>
        </a:ln>
      </dgm:spPr>
      <dgm:t>
        <a:bodyPr/>
        <a:lstStyle/>
        <a:p>
          <a:r>
            <a:rPr lang="en-US" sz="1800" b="1" dirty="0">
              <a:latin typeface="Adobe Devanagari"/>
            </a:rPr>
            <a:t>Model enhancement</a:t>
          </a:r>
        </a:p>
      </dgm:t>
    </dgm:pt>
    <dgm:pt modelId="{758B11DA-8506-41A7-943F-9C062EF69196}" type="parTrans" cxnId="{5F7BD9BC-15ED-4B19-A1F4-795B0E1668C0}">
      <dgm:prSet/>
      <dgm:spPr/>
      <dgm:t>
        <a:bodyPr/>
        <a:lstStyle/>
        <a:p>
          <a:endParaRPr lang="en-US"/>
        </a:p>
      </dgm:t>
    </dgm:pt>
    <dgm:pt modelId="{4538C026-7D6E-4494-BC58-77A944EBA2C2}" type="sibTrans" cxnId="{5F7BD9BC-15ED-4B19-A1F4-795B0E1668C0}">
      <dgm:prSet/>
      <dgm:spPr/>
      <dgm:t>
        <a:bodyPr/>
        <a:lstStyle/>
        <a:p>
          <a:endParaRPr lang="en-US"/>
        </a:p>
      </dgm:t>
    </dgm:pt>
    <dgm:pt modelId="{BAD2CC98-3FB2-4954-9E1F-CC97D4D5ED38}">
      <dgm:prSet phldrT="[Text]" custT="1"/>
      <dgm:spPr>
        <a:solidFill>
          <a:srgbClr val="954535"/>
        </a:solidFill>
        <a:ln>
          <a:noFill/>
        </a:ln>
      </dgm:spPr>
      <dgm:t>
        <a:bodyPr/>
        <a:lstStyle/>
        <a:p>
          <a:r>
            <a:rPr lang="en-US" sz="1800" b="1" dirty="0">
              <a:latin typeface="Adobe Devanagari"/>
            </a:rPr>
            <a:t>Incorporating XAI</a:t>
          </a:r>
        </a:p>
      </dgm:t>
    </dgm:pt>
    <dgm:pt modelId="{2A766AA0-139C-449F-870A-66F0FF9E31C5}" type="parTrans" cxnId="{0F509805-0D07-45A6-8047-7CFF86ACF4DA}">
      <dgm:prSet/>
      <dgm:spPr/>
      <dgm:t>
        <a:bodyPr/>
        <a:lstStyle/>
        <a:p>
          <a:endParaRPr lang="en-US"/>
        </a:p>
      </dgm:t>
    </dgm:pt>
    <dgm:pt modelId="{5682D652-3B39-4378-A477-51D0CE5EBE2B}" type="sibTrans" cxnId="{0F509805-0D07-45A6-8047-7CFF86ACF4DA}">
      <dgm:prSet/>
      <dgm:spPr/>
      <dgm:t>
        <a:bodyPr/>
        <a:lstStyle/>
        <a:p>
          <a:endParaRPr lang="en-US"/>
        </a:p>
      </dgm:t>
    </dgm:pt>
    <dgm:pt modelId="{1645E3CB-DA0B-4EE4-B4A7-F9665DCDF4A3}">
      <dgm:prSet phldrT="[Text]" custT="1"/>
      <dgm:spPr>
        <a:solidFill>
          <a:srgbClr val="7B3F00"/>
        </a:solidFill>
        <a:ln>
          <a:noFill/>
        </a:ln>
      </dgm:spPr>
      <dgm:t>
        <a:bodyPr/>
        <a:lstStyle/>
        <a:p>
          <a:r>
            <a:rPr lang="en-US" sz="1800" b="1" dirty="0">
              <a:latin typeface="Adobe Devanagari"/>
            </a:rPr>
            <a:t>Integrated web application completion</a:t>
          </a:r>
        </a:p>
      </dgm:t>
    </dgm:pt>
    <dgm:pt modelId="{FD672386-ACD6-427C-952D-019ECD6083A6}" type="parTrans" cxnId="{0EFFA4E2-FD0C-450B-A57B-5C873B85910D}">
      <dgm:prSet/>
      <dgm:spPr/>
      <dgm:t>
        <a:bodyPr/>
        <a:lstStyle/>
        <a:p>
          <a:endParaRPr lang="en-US"/>
        </a:p>
      </dgm:t>
    </dgm:pt>
    <dgm:pt modelId="{5C19D7AD-356B-40FA-B9B5-376C80E02EB9}" type="sibTrans" cxnId="{0EFFA4E2-FD0C-450B-A57B-5C873B85910D}">
      <dgm:prSet/>
      <dgm:spPr/>
      <dgm:t>
        <a:bodyPr/>
        <a:lstStyle/>
        <a:p>
          <a:endParaRPr lang="en-US"/>
        </a:p>
      </dgm:t>
    </dgm:pt>
    <dgm:pt modelId="{D8887FBF-5FA2-4EBE-B0FE-0B3F038E3E18}">
      <dgm:prSet phldrT="[Text]" custT="1"/>
      <dgm:spPr>
        <a:solidFill>
          <a:srgbClr val="D27D2D"/>
        </a:solidFill>
        <a:ln>
          <a:noFill/>
        </a:ln>
      </dgm:spPr>
      <dgm:t>
        <a:bodyPr/>
        <a:lstStyle/>
        <a:p>
          <a:r>
            <a:rPr lang="en-US" sz="1800" b="1" dirty="0">
              <a:latin typeface="Adobe Devanagari"/>
            </a:rPr>
            <a:t>Documentation</a:t>
          </a:r>
          <a:endParaRPr lang="en-US" sz="1400" b="1" dirty="0">
            <a:latin typeface="Adobe Devanagari"/>
          </a:endParaRPr>
        </a:p>
      </dgm:t>
    </dgm:pt>
    <dgm:pt modelId="{EF29C432-880B-4037-8B51-A0D053571BF2}" type="parTrans" cxnId="{B706103C-5C3D-4D12-91DB-C2E410275915}">
      <dgm:prSet/>
      <dgm:spPr/>
      <dgm:t>
        <a:bodyPr/>
        <a:lstStyle/>
        <a:p>
          <a:endParaRPr lang="en-US"/>
        </a:p>
      </dgm:t>
    </dgm:pt>
    <dgm:pt modelId="{0793D178-8460-4D17-97D7-34D2358C0207}" type="sibTrans" cxnId="{B706103C-5C3D-4D12-91DB-C2E410275915}">
      <dgm:prSet/>
      <dgm:spPr/>
      <dgm:t>
        <a:bodyPr/>
        <a:lstStyle/>
        <a:p>
          <a:endParaRPr lang="en-US"/>
        </a:p>
      </dgm:t>
    </dgm:pt>
    <dgm:pt modelId="{2C80856C-35DF-49A8-943C-43283CDB2CA6}">
      <dgm:prSet phldrT="[Text]" custT="1"/>
      <dgm:spPr>
        <a:solidFill>
          <a:srgbClr val="C19A6B"/>
        </a:solidFill>
        <a:ln>
          <a:noFill/>
        </a:ln>
      </dgm:spPr>
      <dgm:t>
        <a:bodyPr/>
        <a:lstStyle/>
        <a:p>
          <a:r>
            <a:rPr lang="en-US" sz="1800" b="1" dirty="0">
              <a:latin typeface="Adobe Devanagari"/>
            </a:rPr>
            <a:t>Eczema progress tracking functionality implementation</a:t>
          </a:r>
        </a:p>
      </dgm:t>
    </dgm:pt>
    <dgm:pt modelId="{19C2756D-E9E4-4F31-9393-3D1FA49F1A74}" type="parTrans" cxnId="{FE780103-06D7-4758-AD57-3022403AD5C0}">
      <dgm:prSet/>
      <dgm:spPr/>
      <dgm:t>
        <a:bodyPr/>
        <a:lstStyle/>
        <a:p>
          <a:endParaRPr lang="en-US"/>
        </a:p>
      </dgm:t>
    </dgm:pt>
    <dgm:pt modelId="{3751CB18-E67E-4D28-850D-F8CC6F8FD6F5}" type="sibTrans" cxnId="{FE780103-06D7-4758-AD57-3022403AD5C0}">
      <dgm:prSet/>
      <dgm:spPr/>
      <dgm:t>
        <a:bodyPr/>
        <a:lstStyle/>
        <a:p>
          <a:endParaRPr lang="en-US"/>
        </a:p>
      </dgm:t>
    </dgm:pt>
    <dgm:pt modelId="{5C8F04D0-9B4E-4286-B083-B7D2E4E0B243}" type="pres">
      <dgm:prSet presAssocID="{CD889666-E3F7-4F31-8E2C-88604706A611}" presName="CompostProcess" presStyleCnt="0">
        <dgm:presLayoutVars>
          <dgm:dir/>
          <dgm:resizeHandles val="exact"/>
        </dgm:presLayoutVars>
      </dgm:prSet>
      <dgm:spPr/>
    </dgm:pt>
    <dgm:pt modelId="{B5D74EE3-4FA9-48AA-B192-D1434B0BFD4F}" type="pres">
      <dgm:prSet presAssocID="{CD889666-E3F7-4F31-8E2C-88604706A611}" presName="arrow" presStyleLbl="bgShp" presStyleIdx="0" presStyleCnt="1"/>
      <dgm:spPr>
        <a:solidFill>
          <a:srgbClr val="E5BC97"/>
        </a:solidFill>
      </dgm:spPr>
    </dgm:pt>
    <dgm:pt modelId="{6513F078-13AA-4DD5-858A-49FBCE61D028}" type="pres">
      <dgm:prSet presAssocID="{CD889666-E3F7-4F31-8E2C-88604706A611}" presName="linearProcess" presStyleCnt="0"/>
      <dgm:spPr/>
    </dgm:pt>
    <dgm:pt modelId="{182F1EC8-E232-4730-B200-0C397394238D}" type="pres">
      <dgm:prSet presAssocID="{F242A3D8-E91F-496A-8409-A9F590A47BCD}" presName="textNode" presStyleLbl="node1" presStyleIdx="0" presStyleCnt="5" custScaleX="164651">
        <dgm:presLayoutVars>
          <dgm:bulletEnabled val="1"/>
        </dgm:presLayoutVars>
      </dgm:prSet>
      <dgm:spPr/>
    </dgm:pt>
    <dgm:pt modelId="{EC449CB5-92D6-4D0A-9476-FF6B6AB4BD8E}" type="pres">
      <dgm:prSet presAssocID="{4538C026-7D6E-4494-BC58-77A944EBA2C2}" presName="sibTrans" presStyleCnt="0"/>
      <dgm:spPr/>
    </dgm:pt>
    <dgm:pt modelId="{FE838CEE-CFF0-4C8A-A50E-0C5C5F1CBE33}" type="pres">
      <dgm:prSet presAssocID="{2C80856C-35DF-49A8-943C-43283CDB2CA6}" presName="textNode" presStyleLbl="node1" presStyleIdx="1" presStyleCnt="5" custScaleX="190468">
        <dgm:presLayoutVars>
          <dgm:bulletEnabled val="1"/>
        </dgm:presLayoutVars>
      </dgm:prSet>
      <dgm:spPr/>
    </dgm:pt>
    <dgm:pt modelId="{32DF9D85-98A0-4A7A-87ED-F2723F046415}" type="pres">
      <dgm:prSet presAssocID="{3751CB18-E67E-4D28-850D-F8CC6F8FD6F5}" presName="sibTrans" presStyleCnt="0"/>
      <dgm:spPr/>
    </dgm:pt>
    <dgm:pt modelId="{5BCD4B6B-10A1-41BC-827D-ECCF414313E6}" type="pres">
      <dgm:prSet presAssocID="{BAD2CC98-3FB2-4954-9E1F-CC97D4D5ED38}" presName="textNode" presStyleLbl="node1" presStyleIdx="2" presStyleCnt="5" custScaleX="146373">
        <dgm:presLayoutVars>
          <dgm:bulletEnabled val="1"/>
        </dgm:presLayoutVars>
      </dgm:prSet>
      <dgm:spPr/>
    </dgm:pt>
    <dgm:pt modelId="{D5B09CA3-B1BC-4B25-BB91-51FDD799F9AE}" type="pres">
      <dgm:prSet presAssocID="{5682D652-3B39-4378-A477-51D0CE5EBE2B}" presName="sibTrans" presStyleCnt="0"/>
      <dgm:spPr/>
    </dgm:pt>
    <dgm:pt modelId="{FCFB988E-2D98-421A-B827-1A00771D2241}" type="pres">
      <dgm:prSet presAssocID="{1645E3CB-DA0B-4EE4-B4A7-F9665DCDF4A3}" presName="textNode" presStyleLbl="node1" presStyleIdx="3" presStyleCnt="5" custScaleX="128998">
        <dgm:presLayoutVars>
          <dgm:bulletEnabled val="1"/>
        </dgm:presLayoutVars>
      </dgm:prSet>
      <dgm:spPr/>
    </dgm:pt>
    <dgm:pt modelId="{3C1EBD99-36DC-4674-8DEE-31E1BFE74071}" type="pres">
      <dgm:prSet presAssocID="{5C19D7AD-356B-40FA-B9B5-376C80E02EB9}" presName="sibTrans" presStyleCnt="0"/>
      <dgm:spPr/>
    </dgm:pt>
    <dgm:pt modelId="{61F4F68B-A752-46C4-8DE6-EBB043938350}" type="pres">
      <dgm:prSet presAssocID="{D8887FBF-5FA2-4EBE-B0FE-0B3F038E3E18}" presName="textNode" presStyleLbl="node1" presStyleIdx="4" presStyleCnt="5" custScaleX="175371">
        <dgm:presLayoutVars>
          <dgm:bulletEnabled val="1"/>
        </dgm:presLayoutVars>
      </dgm:prSet>
      <dgm:spPr/>
    </dgm:pt>
  </dgm:ptLst>
  <dgm:cxnLst>
    <dgm:cxn modelId="{FE780103-06D7-4758-AD57-3022403AD5C0}" srcId="{CD889666-E3F7-4F31-8E2C-88604706A611}" destId="{2C80856C-35DF-49A8-943C-43283CDB2CA6}" srcOrd="1" destOrd="0" parTransId="{19C2756D-E9E4-4F31-9393-3D1FA49F1A74}" sibTransId="{3751CB18-E67E-4D28-850D-F8CC6F8FD6F5}"/>
    <dgm:cxn modelId="{0F509805-0D07-45A6-8047-7CFF86ACF4DA}" srcId="{CD889666-E3F7-4F31-8E2C-88604706A611}" destId="{BAD2CC98-3FB2-4954-9E1F-CC97D4D5ED38}" srcOrd="2" destOrd="0" parTransId="{2A766AA0-139C-449F-870A-66F0FF9E31C5}" sibTransId="{5682D652-3B39-4378-A477-51D0CE5EBE2B}"/>
    <dgm:cxn modelId="{CCB9371D-4350-4FE8-8775-DEAC0803C84F}" type="presOf" srcId="{D8887FBF-5FA2-4EBE-B0FE-0B3F038E3E18}" destId="{61F4F68B-A752-46C4-8DE6-EBB043938350}" srcOrd="0" destOrd="0" presId="urn:microsoft.com/office/officeart/2005/8/layout/hProcess9"/>
    <dgm:cxn modelId="{FFEA742D-72FC-429D-9EE0-8AD7EC9CD6ED}" type="presOf" srcId="{F242A3D8-E91F-496A-8409-A9F590A47BCD}" destId="{182F1EC8-E232-4730-B200-0C397394238D}" srcOrd="0" destOrd="0" presId="urn:microsoft.com/office/officeart/2005/8/layout/hProcess9"/>
    <dgm:cxn modelId="{B706103C-5C3D-4D12-91DB-C2E410275915}" srcId="{CD889666-E3F7-4F31-8E2C-88604706A611}" destId="{D8887FBF-5FA2-4EBE-B0FE-0B3F038E3E18}" srcOrd="4" destOrd="0" parTransId="{EF29C432-880B-4037-8B51-A0D053571BF2}" sibTransId="{0793D178-8460-4D17-97D7-34D2358C0207}"/>
    <dgm:cxn modelId="{E100F198-8EFD-425E-ACD8-D9CDCC930629}" type="presOf" srcId="{1645E3CB-DA0B-4EE4-B4A7-F9665DCDF4A3}" destId="{FCFB988E-2D98-421A-B827-1A00771D2241}" srcOrd="0" destOrd="0" presId="urn:microsoft.com/office/officeart/2005/8/layout/hProcess9"/>
    <dgm:cxn modelId="{5F7BD9BC-15ED-4B19-A1F4-795B0E1668C0}" srcId="{CD889666-E3F7-4F31-8E2C-88604706A611}" destId="{F242A3D8-E91F-496A-8409-A9F590A47BCD}" srcOrd="0" destOrd="0" parTransId="{758B11DA-8506-41A7-943F-9C062EF69196}" sibTransId="{4538C026-7D6E-4494-BC58-77A944EBA2C2}"/>
    <dgm:cxn modelId="{2EC8B1CE-AFA1-4338-A987-89916E6B16AD}" type="presOf" srcId="{2C80856C-35DF-49A8-943C-43283CDB2CA6}" destId="{FE838CEE-CFF0-4C8A-A50E-0C5C5F1CBE33}" srcOrd="0" destOrd="0" presId="urn:microsoft.com/office/officeart/2005/8/layout/hProcess9"/>
    <dgm:cxn modelId="{735E9FD4-8456-47C5-8236-F3F3732B76B0}" type="presOf" srcId="{CD889666-E3F7-4F31-8E2C-88604706A611}" destId="{5C8F04D0-9B4E-4286-B083-B7D2E4E0B243}" srcOrd="0" destOrd="0" presId="urn:microsoft.com/office/officeart/2005/8/layout/hProcess9"/>
    <dgm:cxn modelId="{3B96B8D7-C799-488D-9CD2-548DA8BD1B95}" type="presOf" srcId="{BAD2CC98-3FB2-4954-9E1F-CC97D4D5ED38}" destId="{5BCD4B6B-10A1-41BC-827D-ECCF414313E6}" srcOrd="0" destOrd="0" presId="urn:microsoft.com/office/officeart/2005/8/layout/hProcess9"/>
    <dgm:cxn modelId="{0EFFA4E2-FD0C-450B-A57B-5C873B85910D}" srcId="{CD889666-E3F7-4F31-8E2C-88604706A611}" destId="{1645E3CB-DA0B-4EE4-B4A7-F9665DCDF4A3}" srcOrd="3" destOrd="0" parTransId="{FD672386-ACD6-427C-952D-019ECD6083A6}" sibTransId="{5C19D7AD-356B-40FA-B9B5-376C80E02EB9}"/>
    <dgm:cxn modelId="{214DEF71-B50D-4938-9FFD-F7C0802493D3}" type="presParOf" srcId="{5C8F04D0-9B4E-4286-B083-B7D2E4E0B243}" destId="{B5D74EE3-4FA9-48AA-B192-D1434B0BFD4F}" srcOrd="0" destOrd="0" presId="urn:microsoft.com/office/officeart/2005/8/layout/hProcess9"/>
    <dgm:cxn modelId="{EE69A288-62CF-46B9-B7A1-B8C1ACAF36BB}" type="presParOf" srcId="{5C8F04D0-9B4E-4286-B083-B7D2E4E0B243}" destId="{6513F078-13AA-4DD5-858A-49FBCE61D028}" srcOrd="1" destOrd="0" presId="urn:microsoft.com/office/officeart/2005/8/layout/hProcess9"/>
    <dgm:cxn modelId="{4F929C34-D370-4D6D-B890-D2C58ADA2356}" type="presParOf" srcId="{6513F078-13AA-4DD5-858A-49FBCE61D028}" destId="{182F1EC8-E232-4730-B200-0C397394238D}" srcOrd="0" destOrd="0" presId="urn:microsoft.com/office/officeart/2005/8/layout/hProcess9"/>
    <dgm:cxn modelId="{B70BC8D0-B232-4183-AF7E-AE24A349CD84}" type="presParOf" srcId="{6513F078-13AA-4DD5-858A-49FBCE61D028}" destId="{EC449CB5-92D6-4D0A-9476-FF6B6AB4BD8E}" srcOrd="1" destOrd="0" presId="urn:microsoft.com/office/officeart/2005/8/layout/hProcess9"/>
    <dgm:cxn modelId="{8829350A-2E59-4AD0-B56A-802F80DC5054}" type="presParOf" srcId="{6513F078-13AA-4DD5-858A-49FBCE61D028}" destId="{FE838CEE-CFF0-4C8A-A50E-0C5C5F1CBE33}" srcOrd="2" destOrd="0" presId="urn:microsoft.com/office/officeart/2005/8/layout/hProcess9"/>
    <dgm:cxn modelId="{29D3E1C2-E975-4C20-B5F7-156356BDF6EA}" type="presParOf" srcId="{6513F078-13AA-4DD5-858A-49FBCE61D028}" destId="{32DF9D85-98A0-4A7A-87ED-F2723F046415}" srcOrd="3" destOrd="0" presId="urn:microsoft.com/office/officeart/2005/8/layout/hProcess9"/>
    <dgm:cxn modelId="{0F524AF4-B181-4959-9867-B82998C0FAEF}" type="presParOf" srcId="{6513F078-13AA-4DD5-858A-49FBCE61D028}" destId="{5BCD4B6B-10A1-41BC-827D-ECCF414313E6}" srcOrd="4" destOrd="0" presId="urn:microsoft.com/office/officeart/2005/8/layout/hProcess9"/>
    <dgm:cxn modelId="{5BEEEAB8-42A4-49AA-A78D-F412D175034C}" type="presParOf" srcId="{6513F078-13AA-4DD5-858A-49FBCE61D028}" destId="{D5B09CA3-B1BC-4B25-BB91-51FDD799F9AE}" srcOrd="5" destOrd="0" presId="urn:microsoft.com/office/officeart/2005/8/layout/hProcess9"/>
    <dgm:cxn modelId="{E28D2186-FAE0-4E30-B1E7-F8D0DB576296}" type="presParOf" srcId="{6513F078-13AA-4DD5-858A-49FBCE61D028}" destId="{FCFB988E-2D98-421A-B827-1A00771D2241}" srcOrd="6" destOrd="0" presId="urn:microsoft.com/office/officeart/2005/8/layout/hProcess9"/>
    <dgm:cxn modelId="{7148760C-EFA4-4ED0-9821-15B6F1F8FEA0}" type="presParOf" srcId="{6513F078-13AA-4DD5-858A-49FBCE61D028}" destId="{3C1EBD99-36DC-4674-8DEE-31E1BFE74071}" srcOrd="7" destOrd="0" presId="urn:microsoft.com/office/officeart/2005/8/layout/hProcess9"/>
    <dgm:cxn modelId="{83B5DB70-FED1-427C-A7FD-36395B0612A3}" type="presParOf" srcId="{6513F078-13AA-4DD5-858A-49FBCE61D028}" destId="{61F4F68B-A752-46C4-8DE6-EBB043938350}"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61B8F-A137-4D74-8753-8CEE71492447}">
      <dsp:nvSpPr>
        <dsp:cNvPr id="0" name=""/>
        <dsp:cNvSpPr/>
      </dsp:nvSpPr>
      <dsp:spPr>
        <a:xfrm>
          <a:off x="2901398" y="1797101"/>
          <a:ext cx="1259666" cy="1259666"/>
        </a:xfrm>
        <a:prstGeom prst="ellipse">
          <a:avLst/>
        </a:prstGeom>
        <a:solidFill>
          <a:srgbClr val="DAA06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CNN</a:t>
          </a:r>
          <a:endParaRPr lang="en-US" sz="3000" b="1" kern="1200" dirty="0"/>
        </a:p>
      </dsp:txBody>
      <dsp:txXfrm>
        <a:off x="3085872" y="1981575"/>
        <a:ext cx="890718" cy="890718"/>
      </dsp:txXfrm>
    </dsp:sp>
    <dsp:sp modelId="{3BD1D1D5-09A9-426B-9EE2-3A55790D54F8}">
      <dsp:nvSpPr>
        <dsp:cNvPr id="0" name=""/>
        <dsp:cNvSpPr/>
      </dsp:nvSpPr>
      <dsp:spPr>
        <a:xfrm rot="16200000">
          <a:off x="3397592" y="1336081"/>
          <a:ext cx="267280" cy="4328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437684" y="1462746"/>
        <a:ext cx="187096" cy="259720"/>
      </dsp:txXfrm>
    </dsp:sp>
    <dsp:sp modelId="{D5CEA580-F920-4761-8744-828D62CD2E56}">
      <dsp:nvSpPr>
        <dsp:cNvPr id="0" name=""/>
        <dsp:cNvSpPr/>
      </dsp:nvSpPr>
      <dsp:spPr>
        <a:xfrm>
          <a:off x="2880385" y="-1166"/>
          <a:ext cx="1301693" cy="1293965"/>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Efficiency</a:t>
          </a:r>
          <a:endParaRPr lang="en-US" sz="1100" kern="1200" dirty="0"/>
        </a:p>
      </dsp:txBody>
      <dsp:txXfrm>
        <a:off x="3071014" y="188331"/>
        <a:ext cx="920435" cy="914971"/>
      </dsp:txXfrm>
    </dsp:sp>
    <dsp:sp modelId="{0427C43E-3A2D-4708-9CFB-F03268DB8D8B}">
      <dsp:nvSpPr>
        <dsp:cNvPr id="0" name=""/>
        <dsp:cNvSpPr/>
      </dsp:nvSpPr>
      <dsp:spPr>
        <a:xfrm>
          <a:off x="4203564" y="2210501"/>
          <a:ext cx="102382" cy="4328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203564" y="2297074"/>
        <a:ext cx="71667" cy="259720"/>
      </dsp:txXfrm>
    </dsp:sp>
    <dsp:sp modelId="{50F37D8F-8353-4BBA-841E-76148FC9BE55}">
      <dsp:nvSpPr>
        <dsp:cNvPr id="0" name=""/>
        <dsp:cNvSpPr/>
      </dsp:nvSpPr>
      <dsp:spPr>
        <a:xfrm>
          <a:off x="4354239" y="1478843"/>
          <a:ext cx="1916223" cy="1896184"/>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Customizability</a:t>
          </a:r>
          <a:endParaRPr lang="en-US" sz="1100" kern="1200" dirty="0"/>
        </a:p>
      </dsp:txBody>
      <dsp:txXfrm>
        <a:off x="4634863" y="1756533"/>
        <a:ext cx="1354975" cy="1340804"/>
      </dsp:txXfrm>
    </dsp:sp>
    <dsp:sp modelId="{8318F007-9BC3-4723-994F-9AAF97B9C716}">
      <dsp:nvSpPr>
        <dsp:cNvPr id="0" name=""/>
        <dsp:cNvSpPr/>
      </dsp:nvSpPr>
      <dsp:spPr>
        <a:xfrm rot="5400000">
          <a:off x="3394832" y="3089973"/>
          <a:ext cx="272800" cy="4328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435752" y="3135626"/>
        <a:ext cx="190960" cy="259720"/>
      </dsp:txXfrm>
    </dsp:sp>
    <dsp:sp modelId="{0924ED72-3485-4752-A70E-112A9DFC8C9C}">
      <dsp:nvSpPr>
        <dsp:cNvPr id="0" name=""/>
        <dsp:cNvSpPr/>
      </dsp:nvSpPr>
      <dsp:spPr>
        <a:xfrm>
          <a:off x="2894664" y="3571485"/>
          <a:ext cx="1273136" cy="1273136"/>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Improved accuracy</a:t>
          </a:r>
        </a:p>
      </dsp:txBody>
      <dsp:txXfrm>
        <a:off x="3081110" y="3757931"/>
        <a:ext cx="900244" cy="900244"/>
      </dsp:txXfrm>
    </dsp:sp>
    <dsp:sp modelId="{429CDB25-26B2-4BF7-89EA-5BAF1A10915C}">
      <dsp:nvSpPr>
        <dsp:cNvPr id="0" name=""/>
        <dsp:cNvSpPr/>
      </dsp:nvSpPr>
      <dsp:spPr>
        <a:xfrm rot="10800000">
          <a:off x="2658779" y="2210501"/>
          <a:ext cx="171450" cy="4328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2710214" y="2297074"/>
        <a:ext cx="120015" cy="259720"/>
      </dsp:txXfrm>
    </dsp:sp>
    <dsp:sp modelId="{1CA7EDC0-16E1-4596-A7E1-ECE1E59FA6A7}">
      <dsp:nvSpPr>
        <dsp:cNvPr id="0" name=""/>
        <dsp:cNvSpPr/>
      </dsp:nvSpPr>
      <dsp:spPr>
        <a:xfrm>
          <a:off x="922320" y="1631243"/>
          <a:ext cx="1655586" cy="1591382"/>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Better regularization</a:t>
          </a:r>
        </a:p>
      </dsp:txBody>
      <dsp:txXfrm>
        <a:off x="1164775" y="1864295"/>
        <a:ext cx="1170676" cy="11252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61B8F-A137-4D74-8753-8CEE71492447}">
      <dsp:nvSpPr>
        <dsp:cNvPr id="0" name=""/>
        <dsp:cNvSpPr/>
      </dsp:nvSpPr>
      <dsp:spPr>
        <a:xfrm>
          <a:off x="2666999" y="1912802"/>
          <a:ext cx="1588874" cy="1399360"/>
        </a:xfrm>
        <a:prstGeom prst="ellipse">
          <a:avLst/>
        </a:prstGeom>
        <a:solidFill>
          <a:srgbClr val="DAA06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EfficientNetB0</a:t>
          </a:r>
          <a:endParaRPr lang="en-US" sz="1800" b="1" kern="1200" dirty="0"/>
        </a:p>
      </dsp:txBody>
      <dsp:txXfrm>
        <a:off x="2899684" y="2117734"/>
        <a:ext cx="1123504" cy="989496"/>
      </dsp:txXfrm>
    </dsp:sp>
    <dsp:sp modelId="{3BD1D1D5-09A9-426B-9EE2-3A55790D54F8}">
      <dsp:nvSpPr>
        <dsp:cNvPr id="0" name=""/>
        <dsp:cNvSpPr/>
      </dsp:nvSpPr>
      <dsp:spPr>
        <a:xfrm rot="16200000">
          <a:off x="3369396" y="1511500"/>
          <a:ext cx="184079" cy="4657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397008" y="1632253"/>
        <a:ext cx="128855" cy="279422"/>
      </dsp:txXfrm>
    </dsp:sp>
    <dsp:sp modelId="{D5CEA580-F920-4761-8744-828D62CD2E56}">
      <dsp:nvSpPr>
        <dsp:cNvPr id="0" name=""/>
        <dsp:cNvSpPr/>
      </dsp:nvSpPr>
      <dsp:spPr>
        <a:xfrm>
          <a:off x="2587651" y="-176951"/>
          <a:ext cx="1747570" cy="1742433"/>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Flexibility with Fine-Tuning</a:t>
          </a:r>
          <a:endParaRPr lang="en-US" sz="1100" kern="1200" dirty="0"/>
        </a:p>
      </dsp:txBody>
      <dsp:txXfrm>
        <a:off x="2843577" y="78222"/>
        <a:ext cx="1235718" cy="1232087"/>
      </dsp:txXfrm>
    </dsp:sp>
    <dsp:sp modelId="{0427C43E-3A2D-4708-9CFB-F03268DB8D8B}">
      <dsp:nvSpPr>
        <dsp:cNvPr id="0" name=""/>
        <dsp:cNvSpPr/>
      </dsp:nvSpPr>
      <dsp:spPr>
        <a:xfrm rot="20520000">
          <a:off x="4227333" y="2121754"/>
          <a:ext cx="55530" cy="4657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227741" y="2217469"/>
        <a:ext cx="38871" cy="279422"/>
      </dsp:txXfrm>
    </dsp:sp>
    <dsp:sp modelId="{50F37D8F-8353-4BBA-841E-76148FC9BE55}">
      <dsp:nvSpPr>
        <dsp:cNvPr id="0" name=""/>
        <dsp:cNvSpPr/>
      </dsp:nvSpPr>
      <dsp:spPr>
        <a:xfrm>
          <a:off x="4254973" y="999704"/>
          <a:ext cx="2061592" cy="2040032"/>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Optimized Pre-trained Architecture</a:t>
          </a:r>
          <a:endParaRPr lang="en-US" sz="1100" kern="1200" dirty="0"/>
        </a:p>
      </dsp:txBody>
      <dsp:txXfrm>
        <a:off x="4556886" y="1298460"/>
        <a:ext cx="1457766" cy="1442520"/>
      </dsp:txXfrm>
    </dsp:sp>
    <dsp:sp modelId="{8318F007-9BC3-4723-994F-9AAF97B9C716}">
      <dsp:nvSpPr>
        <dsp:cNvPr id="0" name=""/>
        <dsp:cNvSpPr/>
      </dsp:nvSpPr>
      <dsp:spPr>
        <a:xfrm rot="3240000">
          <a:off x="3899761" y="3167083"/>
          <a:ext cx="267585" cy="4657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916306" y="3227752"/>
        <a:ext cx="187310" cy="279422"/>
      </dsp:txXfrm>
    </dsp:sp>
    <dsp:sp modelId="{0924ED72-3485-4752-A70E-112A9DFC8C9C}">
      <dsp:nvSpPr>
        <dsp:cNvPr id="0" name=""/>
        <dsp:cNvSpPr/>
      </dsp:nvSpPr>
      <dsp:spPr>
        <a:xfrm>
          <a:off x="3904076" y="3479493"/>
          <a:ext cx="1369719" cy="1369719"/>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Improved accuracy</a:t>
          </a:r>
        </a:p>
      </dsp:txBody>
      <dsp:txXfrm>
        <a:off x="4104667" y="3680084"/>
        <a:ext cx="968537" cy="968537"/>
      </dsp:txXfrm>
    </dsp:sp>
    <dsp:sp modelId="{429CDB25-26B2-4BF7-89EA-5BAF1A10915C}">
      <dsp:nvSpPr>
        <dsp:cNvPr id="0" name=""/>
        <dsp:cNvSpPr/>
      </dsp:nvSpPr>
      <dsp:spPr>
        <a:xfrm rot="7560000">
          <a:off x="2856007" y="3095409"/>
          <a:ext cx="170771" cy="4657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896679" y="3167827"/>
        <a:ext cx="119540" cy="279422"/>
      </dsp:txXfrm>
    </dsp:sp>
    <dsp:sp modelId="{1CA7EDC0-16E1-4596-A7E1-ECE1E59FA6A7}">
      <dsp:nvSpPr>
        <dsp:cNvPr id="0" name=""/>
        <dsp:cNvSpPr/>
      </dsp:nvSpPr>
      <dsp:spPr>
        <a:xfrm>
          <a:off x="1443345" y="3308298"/>
          <a:ext cx="1781183" cy="1712108"/>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Lightweight and Resource Efficient</a:t>
          </a:r>
        </a:p>
      </dsp:txBody>
      <dsp:txXfrm>
        <a:off x="1704193" y="3559030"/>
        <a:ext cx="1259487" cy="1210644"/>
      </dsp:txXfrm>
    </dsp:sp>
    <dsp:sp modelId="{9846705F-4B4C-4F81-9DFC-1C40734319B7}">
      <dsp:nvSpPr>
        <dsp:cNvPr id="0" name=""/>
        <dsp:cNvSpPr/>
      </dsp:nvSpPr>
      <dsp:spPr>
        <a:xfrm rot="11880000">
          <a:off x="2446829" y="2081889"/>
          <a:ext cx="196505" cy="4657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504337" y="2184138"/>
        <a:ext cx="137554" cy="279422"/>
      </dsp:txXfrm>
    </dsp:sp>
    <dsp:sp modelId="{C67B2B0A-E479-45DE-81AB-37D744F36806}">
      <dsp:nvSpPr>
        <dsp:cNvPr id="0" name=""/>
        <dsp:cNvSpPr/>
      </dsp:nvSpPr>
      <dsp:spPr>
        <a:xfrm>
          <a:off x="876217" y="1227002"/>
          <a:ext cx="1521771" cy="1585436"/>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Performance Metrics</a:t>
          </a:r>
        </a:p>
      </dsp:txBody>
      <dsp:txXfrm>
        <a:off x="1099075" y="1459184"/>
        <a:ext cx="1076055" cy="11210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74EE3-4FA9-48AA-B192-D1434B0BFD4F}">
      <dsp:nvSpPr>
        <dsp:cNvPr id="0" name=""/>
        <dsp:cNvSpPr/>
      </dsp:nvSpPr>
      <dsp:spPr>
        <a:xfrm>
          <a:off x="708659" y="0"/>
          <a:ext cx="8031480" cy="4980503"/>
        </a:xfrm>
        <a:prstGeom prst="rightArrow">
          <a:avLst/>
        </a:prstGeom>
        <a:solidFill>
          <a:srgbClr val="E5BC97"/>
        </a:solidFill>
        <a:ln>
          <a:noFill/>
        </a:ln>
        <a:effectLst/>
      </dsp:spPr>
      <dsp:style>
        <a:lnRef idx="0">
          <a:scrgbClr r="0" g="0" b="0"/>
        </a:lnRef>
        <a:fillRef idx="1">
          <a:scrgbClr r="0" g="0" b="0"/>
        </a:fillRef>
        <a:effectRef idx="0">
          <a:scrgbClr r="0" g="0" b="0"/>
        </a:effectRef>
        <a:fontRef idx="minor"/>
      </dsp:style>
    </dsp:sp>
    <dsp:sp modelId="{182F1EC8-E232-4730-B200-0C397394238D}">
      <dsp:nvSpPr>
        <dsp:cNvPr id="0" name=""/>
        <dsp:cNvSpPr/>
      </dsp:nvSpPr>
      <dsp:spPr>
        <a:xfrm>
          <a:off x="2422" y="1494150"/>
          <a:ext cx="1782128" cy="1992201"/>
        </a:xfrm>
        <a:prstGeom prst="roundRect">
          <a:avLst/>
        </a:prstGeom>
        <a:solidFill>
          <a:srgbClr val="6E260E"/>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dobe Devanagari"/>
            </a:rPr>
            <a:t>Model enhancement</a:t>
          </a:r>
        </a:p>
      </dsp:txBody>
      <dsp:txXfrm>
        <a:off x="89418" y="1581146"/>
        <a:ext cx="1608136" cy="1818209"/>
      </dsp:txXfrm>
    </dsp:sp>
    <dsp:sp modelId="{FE838CEE-CFF0-4C8A-A50E-0C5C5F1CBE33}">
      <dsp:nvSpPr>
        <dsp:cNvPr id="0" name=""/>
        <dsp:cNvSpPr/>
      </dsp:nvSpPr>
      <dsp:spPr>
        <a:xfrm>
          <a:off x="1964945" y="1494150"/>
          <a:ext cx="2061563" cy="1992201"/>
        </a:xfrm>
        <a:prstGeom prst="roundRect">
          <a:avLst/>
        </a:prstGeom>
        <a:solidFill>
          <a:srgbClr val="C19A6B"/>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dobe Devanagari"/>
            </a:rPr>
            <a:t>Eczema progress tracking functionality implementation</a:t>
          </a:r>
        </a:p>
      </dsp:txBody>
      <dsp:txXfrm>
        <a:off x="2062196" y="1591401"/>
        <a:ext cx="1867061" cy="1797699"/>
      </dsp:txXfrm>
    </dsp:sp>
    <dsp:sp modelId="{5BCD4B6B-10A1-41BC-827D-ECCF414313E6}">
      <dsp:nvSpPr>
        <dsp:cNvPr id="0" name=""/>
        <dsp:cNvSpPr/>
      </dsp:nvSpPr>
      <dsp:spPr>
        <a:xfrm>
          <a:off x="4206903" y="1494150"/>
          <a:ext cx="1584293" cy="1992201"/>
        </a:xfrm>
        <a:prstGeom prst="roundRect">
          <a:avLst/>
        </a:prstGeom>
        <a:solidFill>
          <a:srgbClr val="95453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dobe Devanagari"/>
            </a:rPr>
            <a:t>Incorporating XAI</a:t>
          </a:r>
        </a:p>
      </dsp:txBody>
      <dsp:txXfrm>
        <a:off x="4284242" y="1571489"/>
        <a:ext cx="1429615" cy="1837523"/>
      </dsp:txXfrm>
    </dsp:sp>
    <dsp:sp modelId="{FCFB988E-2D98-421A-B827-1A00771D2241}">
      <dsp:nvSpPr>
        <dsp:cNvPr id="0" name=""/>
        <dsp:cNvSpPr/>
      </dsp:nvSpPr>
      <dsp:spPr>
        <a:xfrm>
          <a:off x="5971592" y="1494150"/>
          <a:ext cx="1396232" cy="1992201"/>
        </a:xfrm>
        <a:prstGeom prst="roundRect">
          <a:avLst/>
        </a:prstGeom>
        <a:solidFill>
          <a:srgbClr val="7B3F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dobe Devanagari"/>
            </a:rPr>
            <a:t>Integrated web application completion</a:t>
          </a:r>
        </a:p>
      </dsp:txBody>
      <dsp:txXfrm>
        <a:off x="6039750" y="1562308"/>
        <a:ext cx="1259916" cy="1855885"/>
      </dsp:txXfrm>
    </dsp:sp>
    <dsp:sp modelId="{61F4F68B-A752-46C4-8DE6-EBB043938350}">
      <dsp:nvSpPr>
        <dsp:cNvPr id="0" name=""/>
        <dsp:cNvSpPr/>
      </dsp:nvSpPr>
      <dsp:spPr>
        <a:xfrm>
          <a:off x="7548219" y="1494150"/>
          <a:ext cx="1898158" cy="1992201"/>
        </a:xfrm>
        <a:prstGeom prst="roundRect">
          <a:avLst/>
        </a:prstGeom>
        <a:solidFill>
          <a:srgbClr val="D27D2D"/>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dobe Devanagari"/>
            </a:rPr>
            <a:t>Documentation</a:t>
          </a:r>
          <a:endParaRPr lang="en-US" sz="1400" b="1" kern="1200" dirty="0">
            <a:latin typeface="Adobe Devanagari"/>
          </a:endParaRPr>
        </a:p>
      </dsp:txBody>
      <dsp:txXfrm>
        <a:off x="7640879" y="1586810"/>
        <a:ext cx="1712838" cy="1806881"/>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5/11/2025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5/11/2025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5/11/2025</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79.jpeg"/><Relationship Id="rId1" Type="http://schemas.openxmlformats.org/officeDocument/2006/relationships/slideLayout" Target="../slideLayouts/slideLayout6.xml"/><Relationship Id="rId4" Type="http://schemas.openxmlformats.org/officeDocument/2006/relationships/image" Target="../media/image147.png"/></Relationships>
</file>

<file path=ppt/slides/_rels/slide10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9.jpeg"/><Relationship Id="rId1" Type="http://schemas.openxmlformats.org/officeDocument/2006/relationships/slideLayout" Target="../slideLayouts/slideLayout6.xml"/><Relationship Id="rId4" Type="http://schemas.openxmlformats.org/officeDocument/2006/relationships/image" Target="../media/image149.png"/></Relationships>
</file>

<file path=ppt/slides/_rels/slide10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79.jpeg"/><Relationship Id="rId1" Type="http://schemas.openxmlformats.org/officeDocument/2006/relationships/slideLayout" Target="../slideLayouts/slideLayout6.xml"/><Relationship Id="rId5" Type="http://schemas.openxmlformats.org/officeDocument/2006/relationships/image" Target="../media/image152.png"/><Relationship Id="rId4" Type="http://schemas.openxmlformats.org/officeDocument/2006/relationships/image" Target="../media/image151.png"/></Relationships>
</file>

<file path=ppt/slides/_rels/slide1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79.jpeg"/><Relationship Id="rId1" Type="http://schemas.openxmlformats.org/officeDocument/2006/relationships/slideLayout" Target="../slideLayouts/slideLayout6.xml"/><Relationship Id="rId4" Type="http://schemas.openxmlformats.org/officeDocument/2006/relationships/image" Target="../media/image154.png"/></Relationships>
</file>

<file path=ppt/slides/_rels/slide10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79.jpeg"/><Relationship Id="rId1" Type="http://schemas.openxmlformats.org/officeDocument/2006/relationships/slideLayout" Target="../slideLayouts/slideLayout6.xml"/><Relationship Id="rId5" Type="http://schemas.openxmlformats.org/officeDocument/2006/relationships/image" Target="../media/image157.png"/><Relationship Id="rId4" Type="http://schemas.openxmlformats.org/officeDocument/2006/relationships/image" Target="../media/image156.png"/></Relationships>
</file>

<file path=ppt/slides/_rels/slide1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79.jpeg"/><Relationship Id="rId1" Type="http://schemas.openxmlformats.org/officeDocument/2006/relationships/slideLayout" Target="../slideLayouts/slideLayout6.xml"/><Relationship Id="rId4" Type="http://schemas.openxmlformats.org/officeDocument/2006/relationships/image" Target="../media/image159.png"/></Relationships>
</file>

<file path=ppt/slides/_rels/slide10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79.jpeg"/><Relationship Id="rId1" Type="http://schemas.openxmlformats.org/officeDocument/2006/relationships/slideLayout" Target="../slideLayouts/slideLayout6.xml"/><Relationship Id="rId4" Type="http://schemas.openxmlformats.org/officeDocument/2006/relationships/image" Target="../media/image161.png"/></Relationships>
</file>

<file path=ppt/slides/_rels/slide10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79.jpeg"/><Relationship Id="rId1" Type="http://schemas.openxmlformats.org/officeDocument/2006/relationships/slideLayout" Target="../slideLayouts/slideLayout6.xml"/><Relationship Id="rId4" Type="http://schemas.openxmlformats.org/officeDocument/2006/relationships/image" Target="../media/image163.png"/></Relationships>
</file>

<file path=ppt/slides/_rels/slide10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79.jpeg"/><Relationship Id="rId1" Type="http://schemas.openxmlformats.org/officeDocument/2006/relationships/slideLayout" Target="../slideLayouts/slideLayout6.xml"/><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79.jpeg"/><Relationship Id="rId1" Type="http://schemas.openxmlformats.org/officeDocument/2006/relationships/slideLayout" Target="../slideLayouts/slideLayout6.xml"/><Relationship Id="rId4" Type="http://schemas.openxmlformats.org/officeDocument/2006/relationships/image" Target="../media/image169.png"/></Relationships>
</file>

<file path=ppt/slides/_rels/slide1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79.jpeg"/><Relationship Id="rId1" Type="http://schemas.openxmlformats.org/officeDocument/2006/relationships/slideLayout" Target="../slideLayouts/slideLayout6.xml"/><Relationship Id="rId5" Type="http://schemas.openxmlformats.org/officeDocument/2006/relationships/image" Target="../media/image173.png"/><Relationship Id="rId4" Type="http://schemas.openxmlformats.org/officeDocument/2006/relationships/image" Target="../media/image172.png"/></Relationships>
</file>

<file path=ppt/slides/_rels/slide11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79.jpeg"/><Relationship Id="rId1" Type="http://schemas.openxmlformats.org/officeDocument/2006/relationships/slideLayout" Target="../slideLayouts/slideLayout6.xml"/><Relationship Id="rId4" Type="http://schemas.openxmlformats.org/officeDocument/2006/relationships/image" Target="../media/image175.png"/></Relationships>
</file>

<file path=ppt/slides/_rels/slide11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79.jpeg"/><Relationship Id="rId1" Type="http://schemas.openxmlformats.org/officeDocument/2006/relationships/slideLayout" Target="../slideLayouts/slideLayout6.xml"/><Relationship Id="rId4" Type="http://schemas.openxmlformats.org/officeDocument/2006/relationships/image" Target="../media/image177.png"/></Relationships>
</file>

<file path=ppt/slides/_rels/slide11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79.jpeg"/><Relationship Id="rId1" Type="http://schemas.openxmlformats.org/officeDocument/2006/relationships/slideLayout" Target="../slideLayouts/slideLayout6.xml"/><Relationship Id="rId4" Type="http://schemas.openxmlformats.org/officeDocument/2006/relationships/image" Target="../media/image179.png"/></Relationships>
</file>

<file path=ppt/slides/_rels/slide1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79.jpeg"/><Relationship Id="rId1" Type="http://schemas.openxmlformats.org/officeDocument/2006/relationships/slideLayout" Target="../slideLayouts/slideLayout6.xml"/><Relationship Id="rId4" Type="http://schemas.openxmlformats.org/officeDocument/2006/relationships/image" Target="../media/image181.png"/></Relationships>
</file>

<file path=ppt/slides/_rels/slide11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79.jpeg"/><Relationship Id="rId1" Type="http://schemas.openxmlformats.org/officeDocument/2006/relationships/slideLayout" Target="../slideLayouts/slideLayout6.xml"/><Relationship Id="rId4" Type="http://schemas.openxmlformats.org/officeDocument/2006/relationships/image" Target="../media/image183.png"/></Relationships>
</file>

<file path=ppt/slides/_rels/slide11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79.jpeg"/><Relationship Id="rId1" Type="http://schemas.openxmlformats.org/officeDocument/2006/relationships/slideLayout" Target="../slideLayouts/slideLayout6.xml"/><Relationship Id="rId4" Type="http://schemas.openxmlformats.org/officeDocument/2006/relationships/image" Target="../media/image186.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79.jpeg"/><Relationship Id="rId1" Type="http://schemas.openxmlformats.org/officeDocument/2006/relationships/slideLayout" Target="../slideLayouts/slideLayout6.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12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79.jpeg"/><Relationship Id="rId1" Type="http://schemas.openxmlformats.org/officeDocument/2006/relationships/slideLayout" Target="../slideLayouts/slideLayout6.xml"/><Relationship Id="rId4" Type="http://schemas.openxmlformats.org/officeDocument/2006/relationships/image" Target="../media/image192.png"/></Relationships>
</file>

<file path=ppt/slides/_rels/slide12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79.jpeg"/><Relationship Id="rId1" Type="http://schemas.openxmlformats.org/officeDocument/2006/relationships/slideLayout" Target="../slideLayouts/slideLayout6.xml"/><Relationship Id="rId4" Type="http://schemas.openxmlformats.org/officeDocument/2006/relationships/image" Target="../media/image194.png"/></Relationships>
</file>

<file path=ppt/slides/_rels/slide12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99.jpeg"/><Relationship Id="rId2" Type="http://schemas.openxmlformats.org/officeDocument/2006/relationships/image" Target="../media/image79.jpeg"/><Relationship Id="rId1" Type="http://schemas.openxmlformats.org/officeDocument/2006/relationships/slideLayout" Target="../slideLayouts/slideLayout3.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4.png"/><Relationship Id="rId7" Type="http://schemas.openxmlformats.org/officeDocument/2006/relationships/image" Target="../media/image9.jpeg"/><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g"/></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3.xml"/><Relationship Id="rId1" Type="http://schemas.openxmlformats.org/officeDocument/2006/relationships/slideLayout" Target="../slideLayouts/slideLayout3.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5.png"/><Relationship Id="rId2" Type="http://schemas.openxmlformats.org/officeDocument/2006/relationships/chart" Target="../charts/chart4.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5.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6.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7.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9.xml"/><Relationship Id="rId1" Type="http://schemas.openxmlformats.org/officeDocument/2006/relationships/slideLayout" Target="../slideLayouts/slideLayout3.xml"/><Relationship Id="rId5" Type="http://schemas.openxmlformats.org/officeDocument/2006/relationships/image" Target="../media/image44.jp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0.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1.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2.jpeg"/><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2.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3.xml"/><Relationship Id="rId1" Type="http://schemas.openxmlformats.org/officeDocument/2006/relationships/slideLayout" Target="../slideLayouts/slideLayout3.xml"/><Relationship Id="rId4" Type="http://schemas.openxmlformats.org/officeDocument/2006/relationships/image" Target="../media/image52.jp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4.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6.xml"/><Relationship Id="rId1" Type="http://schemas.openxmlformats.org/officeDocument/2006/relationships/slideLayout" Target="../slideLayouts/slideLayout3.xml"/><Relationship Id="rId4" Type="http://schemas.openxmlformats.org/officeDocument/2006/relationships/image" Target="../media/image55.jp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7.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9.xml"/><Relationship Id="rId1" Type="http://schemas.openxmlformats.org/officeDocument/2006/relationships/slideLayout" Target="../slideLayouts/slideLayout3.xml"/><Relationship Id="rId4" Type="http://schemas.openxmlformats.org/officeDocument/2006/relationships/image" Target="../media/image58.jp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20.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2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22.xml"/><Relationship Id="rId1" Type="http://schemas.openxmlformats.org/officeDocument/2006/relationships/slideLayout" Target="../slideLayouts/slideLayout3.xml"/><Relationship Id="rId4" Type="http://schemas.openxmlformats.org/officeDocument/2006/relationships/image" Target="../media/image61.jp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23.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2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25.xml"/><Relationship Id="rId1" Type="http://schemas.openxmlformats.org/officeDocument/2006/relationships/slideLayout" Target="../slideLayouts/slideLayout3.xml"/><Relationship Id="rId4" Type="http://schemas.openxmlformats.org/officeDocument/2006/relationships/image" Target="../media/image64.jp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26.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2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5.jpe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jpe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jpe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jpe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5.jpe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5.jpeg"/><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jpeg"/><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9.jpeg"/><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9.jpeg"/><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91.jpeg"/><Relationship Id="rId4" Type="http://schemas.openxmlformats.org/officeDocument/2006/relationships/image" Target="../media/image90.jpeg"/></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jpeg"/><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31.jpe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7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116.png"/><Relationship Id="rId4" Type="http://schemas.openxmlformats.org/officeDocument/2006/relationships/image" Target="../media/image115.png"/></Relationships>
</file>

<file path=ppt/slides/_rels/slide7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123.JPG"/><Relationship Id="rId4" Type="http://schemas.openxmlformats.org/officeDocument/2006/relationships/image" Target="../media/image122.JPG"/></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79.jpeg"/><Relationship Id="rId1" Type="http://schemas.openxmlformats.org/officeDocument/2006/relationships/slideLayout" Target="../slideLayouts/slideLayout6.xml"/><Relationship Id="rId4" Type="http://schemas.openxmlformats.org/officeDocument/2006/relationships/image" Target="../media/image131.png"/></Relationships>
</file>

<file path=ppt/slides/_rels/slide9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79.jpeg"/><Relationship Id="rId1" Type="http://schemas.openxmlformats.org/officeDocument/2006/relationships/slideLayout" Target="../slideLayouts/slideLayout6.xml"/><Relationship Id="rId4" Type="http://schemas.openxmlformats.org/officeDocument/2006/relationships/image" Target="../media/image31.jpeg"/></Relationships>
</file>

<file path=ppt/slides/_rels/slide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79.jpeg"/><Relationship Id="rId1" Type="http://schemas.openxmlformats.org/officeDocument/2006/relationships/slideLayout" Target="../slideLayouts/slideLayout6.xml"/><Relationship Id="rId4" Type="http://schemas.openxmlformats.org/officeDocument/2006/relationships/image" Target="../media/image134.png"/></Relationships>
</file>

<file path=ppt/slides/_rels/slide9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79.jpeg"/><Relationship Id="rId1" Type="http://schemas.openxmlformats.org/officeDocument/2006/relationships/slideLayout" Target="../slideLayouts/slideLayout6.xml"/><Relationship Id="rId4" Type="http://schemas.openxmlformats.org/officeDocument/2006/relationships/image" Target="../media/image136.png"/></Relationships>
</file>

<file path=ppt/slides/_rels/slide9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79.jpeg"/><Relationship Id="rId1" Type="http://schemas.openxmlformats.org/officeDocument/2006/relationships/slideLayout" Target="../slideLayouts/slideLayout6.xml"/><Relationship Id="rId5" Type="http://schemas.openxmlformats.org/officeDocument/2006/relationships/image" Target="../media/image139.png"/><Relationship Id="rId4" Type="http://schemas.openxmlformats.org/officeDocument/2006/relationships/image" Target="../media/image138.png"/></Relationships>
</file>

<file path=ppt/slides/_rels/slide9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79.jpeg"/><Relationship Id="rId1" Type="http://schemas.openxmlformats.org/officeDocument/2006/relationships/slideLayout" Target="../slideLayouts/slideLayout6.xml"/><Relationship Id="rId5" Type="http://schemas.openxmlformats.org/officeDocument/2006/relationships/image" Target="../media/image142.png"/><Relationship Id="rId4" Type="http://schemas.openxmlformats.org/officeDocument/2006/relationships/image" Target="../media/image141.png"/></Relationships>
</file>

<file path=ppt/slides/_rels/slide9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79.jpeg"/><Relationship Id="rId1" Type="http://schemas.openxmlformats.org/officeDocument/2006/relationships/slideLayout" Target="../slideLayouts/slideLayout6.xml"/><Relationship Id="rId5" Type="http://schemas.openxmlformats.org/officeDocument/2006/relationships/image" Target="../media/image145.png"/><Relationship Id="rId4" Type="http://schemas.openxmlformats.org/officeDocument/2006/relationships/image" Target="../media/image1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surface with a pink background&#10;&#10;Description automatically generated">
            <a:extLst>
              <a:ext uri="{FF2B5EF4-FFF2-40B4-BE49-F238E27FC236}">
                <a16:creationId xmlns:a16="http://schemas.microsoft.com/office/drawing/2014/main" id="{20246FA8-DD97-7707-57C7-7DA18702225A}"/>
              </a:ext>
            </a:extLst>
          </p:cNvPr>
          <p:cNvPicPr>
            <a:picLocks noChangeAspect="1"/>
          </p:cNvPicPr>
          <p:nvPr/>
        </p:nvPicPr>
        <p:blipFill rotWithShape="1">
          <a:blip r:embed="rId2">
            <a:extLst>
              <a:ext uri="{28A0092B-C50C-407E-A947-70E740481C1C}">
                <a14:useLocalDpi xmlns:a14="http://schemas.microsoft.com/office/drawing/2010/main" val="0"/>
              </a:ext>
            </a:extLst>
          </a:blip>
          <a:srcRect r="12647" b="27059"/>
          <a:stretch/>
        </p:blipFill>
        <p:spPr>
          <a:xfrm>
            <a:off x="-1" y="0"/>
            <a:ext cx="12167421" cy="6324600"/>
          </a:xfrm>
          <a:prstGeom prst="rect">
            <a:avLst/>
          </a:prstGeom>
        </p:spPr>
      </p:pic>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295442" y="2514600"/>
            <a:ext cx="7162800" cy="2362201"/>
          </a:xfrm>
        </p:spPr>
        <p:txBody>
          <a:bodyPr>
            <a:noAutofit/>
          </a:bodyPr>
          <a:lstStyle/>
          <a:p>
            <a:r>
              <a:rPr lang="en-US" b="1" dirty="0" err="1">
                <a:solidFill>
                  <a:srgbClr val="641800"/>
                </a:solidFill>
              </a:rPr>
              <a:t>DermaScope</a:t>
            </a:r>
            <a:r>
              <a:rPr lang="en-US" b="1" dirty="0">
                <a:solidFill>
                  <a:srgbClr val="641800"/>
                </a:solidFill>
              </a:rPr>
              <a:t> AI</a:t>
            </a:r>
            <a:br>
              <a:rPr lang="en-US" b="1" dirty="0">
                <a:solidFill>
                  <a:srgbClr val="641800"/>
                </a:solidFill>
              </a:rPr>
            </a:br>
            <a:r>
              <a:rPr lang="en-US" sz="3200" b="1" dirty="0">
                <a:solidFill>
                  <a:srgbClr val="641800"/>
                </a:solidFill>
              </a:rPr>
              <a:t>An AI-Driven Ecosystem for Autonomous Skin Disease Diagnosis and </a:t>
            </a:r>
            <a:br>
              <a:rPr lang="en-US" sz="3200" b="1" dirty="0">
                <a:solidFill>
                  <a:srgbClr val="641800"/>
                </a:solidFill>
              </a:rPr>
            </a:br>
            <a:r>
              <a:rPr lang="en-US" sz="3200" b="1" dirty="0">
                <a:solidFill>
                  <a:srgbClr val="641800"/>
                </a:solidFill>
              </a:rPr>
              <a:t>Proactive Management</a:t>
            </a: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4676775" y="5638800"/>
            <a:ext cx="3048000" cy="533400"/>
          </a:xfrm>
        </p:spPr>
        <p:txBody>
          <a:bodyPr>
            <a:normAutofit lnSpcReduction="10000"/>
          </a:bodyPr>
          <a:lstStyle/>
          <a:p>
            <a:r>
              <a:rPr lang="en-US" dirty="0">
                <a:solidFill>
                  <a:schemeClr val="tx1"/>
                </a:solidFill>
              </a:rPr>
              <a:t>24-25J-210</a:t>
            </a:r>
          </a:p>
        </p:txBody>
      </p:sp>
      <p:pic>
        <p:nvPicPr>
          <p:cNvPr id="2" name="Picture 1" descr="A close-up of several slides&#10;&#10;Description automatically generated">
            <a:extLst>
              <a:ext uri="{FF2B5EF4-FFF2-40B4-BE49-F238E27FC236}">
                <a16:creationId xmlns:a16="http://schemas.microsoft.com/office/drawing/2014/main" id="{F095F2CF-3C86-3098-149B-4F3740562778}"/>
              </a:ext>
            </a:extLst>
          </p:cNvPr>
          <p:cNvPicPr>
            <a:picLocks noChangeAspect="1"/>
          </p:cNvPicPr>
          <p:nvPr/>
        </p:nvPicPr>
        <p:blipFill rotWithShape="1">
          <a:blip r:embed="rId3">
            <a:extLst>
              <a:ext uri="{28A0092B-C50C-407E-A947-70E740481C1C}">
                <a14:useLocalDpi xmlns:a14="http://schemas.microsoft.com/office/drawing/2010/main" val="0"/>
              </a:ext>
            </a:extLst>
          </a:blip>
          <a:srcRect t="23333"/>
          <a:stretch/>
        </p:blipFill>
        <p:spPr>
          <a:xfrm>
            <a:off x="7753684" y="0"/>
            <a:ext cx="4438316" cy="6324600"/>
          </a:xfrm>
          <a:prstGeom prst="rect">
            <a:avLst/>
          </a:prstGeom>
        </p:spPr>
      </p:pic>
      <p:pic>
        <p:nvPicPr>
          <p:cNvPr id="11" name="Picture 10" descr="A logo with a person's face">
            <a:extLst>
              <a:ext uri="{FF2B5EF4-FFF2-40B4-BE49-F238E27FC236}">
                <a16:creationId xmlns:a16="http://schemas.microsoft.com/office/drawing/2014/main" id="{582036CF-1E9B-C829-B7D4-E2DBAFF514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7684" y="372979"/>
            <a:ext cx="4438316" cy="1997241"/>
          </a:xfrm>
          <a:prstGeom prst="rect">
            <a:avLst/>
          </a:prstGeom>
        </p:spPr>
      </p:pic>
    </p:spTree>
    <p:extLst>
      <p:ext uri="{BB962C8B-B14F-4D97-AF65-F5344CB8AC3E}">
        <p14:creationId xmlns:p14="http://schemas.microsoft.com/office/powerpoint/2010/main" val="1118572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52B90-5733-0310-B206-CD0078C9FF6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BAD032B-D6A8-8A62-7B45-C613ABFDC90A}"/>
              </a:ext>
            </a:extLst>
          </p:cNvPr>
          <p:cNvSpPr>
            <a:spLocks noGrp="1"/>
          </p:cNvSpPr>
          <p:nvPr>
            <p:ph type="subTitle" idx="1"/>
          </p:nvPr>
        </p:nvSpPr>
        <p:spPr/>
        <p:txBody>
          <a:bodyPr/>
          <a:lstStyle/>
          <a:p>
            <a:endParaRPr lang="en-US"/>
          </a:p>
        </p:txBody>
      </p:sp>
      <p:pic>
        <p:nvPicPr>
          <p:cNvPr id="4" name="Picture 3" descr="A white background with brown spots&#10;&#10;Description automatically generated">
            <a:extLst>
              <a:ext uri="{FF2B5EF4-FFF2-40B4-BE49-F238E27FC236}">
                <a16:creationId xmlns:a16="http://schemas.microsoft.com/office/drawing/2014/main" id="{AE8CEABA-FEB4-8183-9F08-C720BBDC16E3}"/>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0"/>
            <a:ext cx="12192000" cy="6248837"/>
          </a:xfrm>
          <a:prstGeom prst="rect">
            <a:avLst/>
          </a:prstGeom>
        </p:spPr>
      </p:pic>
      <p:sp>
        <p:nvSpPr>
          <p:cNvPr id="5" name="Flowchart: Connector 4">
            <a:extLst>
              <a:ext uri="{FF2B5EF4-FFF2-40B4-BE49-F238E27FC236}">
                <a16:creationId xmlns:a16="http://schemas.microsoft.com/office/drawing/2014/main" id="{797815E0-9BB2-E685-D653-2259063A211B}"/>
              </a:ext>
            </a:extLst>
          </p:cNvPr>
          <p:cNvSpPr/>
          <p:nvPr/>
        </p:nvSpPr>
        <p:spPr>
          <a:xfrm>
            <a:off x="6453718" y="2253797"/>
            <a:ext cx="1143000" cy="1066800"/>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641800"/>
                </a:solidFill>
                <a:latin typeface="Adobe Devanagari"/>
              </a:rPr>
              <a:t>3</a:t>
            </a:r>
          </a:p>
        </p:txBody>
      </p:sp>
      <p:sp>
        <p:nvSpPr>
          <p:cNvPr id="6" name="Flowchart: Connector 5">
            <a:extLst>
              <a:ext uri="{FF2B5EF4-FFF2-40B4-BE49-F238E27FC236}">
                <a16:creationId xmlns:a16="http://schemas.microsoft.com/office/drawing/2014/main" id="{96C989F0-BFD2-2097-81BA-092158FB5435}"/>
              </a:ext>
            </a:extLst>
          </p:cNvPr>
          <p:cNvSpPr/>
          <p:nvPr/>
        </p:nvSpPr>
        <p:spPr>
          <a:xfrm>
            <a:off x="7653867" y="4815783"/>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1</a:t>
            </a:r>
          </a:p>
        </p:txBody>
      </p:sp>
      <p:sp>
        <p:nvSpPr>
          <p:cNvPr id="7" name="Flowchart: Connector 6">
            <a:extLst>
              <a:ext uri="{FF2B5EF4-FFF2-40B4-BE49-F238E27FC236}">
                <a16:creationId xmlns:a16="http://schemas.microsoft.com/office/drawing/2014/main" id="{C40F4D71-2ECD-323F-9712-DE1E28BB9AE4}"/>
              </a:ext>
            </a:extLst>
          </p:cNvPr>
          <p:cNvSpPr/>
          <p:nvPr/>
        </p:nvSpPr>
        <p:spPr>
          <a:xfrm>
            <a:off x="6858000" y="38100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2</a:t>
            </a:r>
          </a:p>
        </p:txBody>
      </p:sp>
      <p:sp>
        <p:nvSpPr>
          <p:cNvPr id="8" name="Flowchart: Connector 7">
            <a:extLst>
              <a:ext uri="{FF2B5EF4-FFF2-40B4-BE49-F238E27FC236}">
                <a16:creationId xmlns:a16="http://schemas.microsoft.com/office/drawing/2014/main" id="{9B3903EF-BB6A-D31E-1715-71F62CB912EF}"/>
              </a:ext>
            </a:extLst>
          </p:cNvPr>
          <p:cNvSpPr/>
          <p:nvPr/>
        </p:nvSpPr>
        <p:spPr>
          <a:xfrm>
            <a:off x="7467600" y="11430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4</a:t>
            </a:r>
          </a:p>
        </p:txBody>
      </p:sp>
      <p:sp>
        <p:nvSpPr>
          <p:cNvPr id="9" name="Flowchart: Connector 8">
            <a:extLst>
              <a:ext uri="{FF2B5EF4-FFF2-40B4-BE49-F238E27FC236}">
                <a16:creationId xmlns:a16="http://schemas.microsoft.com/office/drawing/2014/main" id="{98222556-D499-9CB6-6054-F34CEF0636B4}"/>
              </a:ext>
            </a:extLst>
          </p:cNvPr>
          <p:cNvSpPr/>
          <p:nvPr/>
        </p:nvSpPr>
        <p:spPr>
          <a:xfrm>
            <a:off x="8549957" y="411367"/>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5</a:t>
            </a:r>
          </a:p>
        </p:txBody>
      </p:sp>
      <p:sp>
        <p:nvSpPr>
          <p:cNvPr id="10" name="TextBox 9">
            <a:extLst>
              <a:ext uri="{FF2B5EF4-FFF2-40B4-BE49-F238E27FC236}">
                <a16:creationId xmlns:a16="http://schemas.microsoft.com/office/drawing/2014/main" id="{F1A3C60F-E81D-776A-1498-4A32A35C5897}"/>
              </a:ext>
            </a:extLst>
          </p:cNvPr>
          <p:cNvSpPr txBox="1"/>
          <p:nvPr/>
        </p:nvSpPr>
        <p:spPr>
          <a:xfrm>
            <a:off x="3048000" y="705434"/>
            <a:ext cx="4953000" cy="646331"/>
          </a:xfrm>
          <a:prstGeom prst="rect">
            <a:avLst/>
          </a:prstGeom>
          <a:noFill/>
        </p:spPr>
        <p:txBody>
          <a:bodyPr wrap="square" rtlCol="0">
            <a:spAutoFit/>
          </a:bodyPr>
          <a:lstStyle/>
          <a:p>
            <a:r>
              <a:rPr lang="en-US" sz="3600" b="1" dirty="0">
                <a:solidFill>
                  <a:srgbClr val="641800"/>
                </a:solidFill>
                <a:latin typeface="Adobe Devanagari"/>
              </a:rPr>
              <a:t>Research Objectives</a:t>
            </a:r>
          </a:p>
        </p:txBody>
      </p:sp>
      <p:sp>
        <p:nvSpPr>
          <p:cNvPr id="11" name="Rectangle: Rounded Corners 10">
            <a:extLst>
              <a:ext uri="{FF2B5EF4-FFF2-40B4-BE49-F238E27FC236}">
                <a16:creationId xmlns:a16="http://schemas.microsoft.com/office/drawing/2014/main" id="{D8457DD0-0189-5A7B-4258-A357F1811542}"/>
              </a:ext>
            </a:extLst>
          </p:cNvPr>
          <p:cNvSpPr/>
          <p:nvPr/>
        </p:nvSpPr>
        <p:spPr>
          <a:xfrm>
            <a:off x="442383" y="1874633"/>
            <a:ext cx="4724401" cy="3306967"/>
          </a:xfrm>
          <a:prstGeom prst="roundRect">
            <a:avLst/>
          </a:prstGeom>
          <a:solidFill>
            <a:srgbClr val="6418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5544B6C-E35F-99F0-8D8B-1B541679A648}"/>
              </a:ext>
            </a:extLst>
          </p:cNvPr>
          <p:cNvSpPr txBox="1"/>
          <p:nvPr/>
        </p:nvSpPr>
        <p:spPr>
          <a:xfrm>
            <a:off x="838200" y="2345065"/>
            <a:ext cx="4038599" cy="2246769"/>
          </a:xfrm>
          <a:prstGeom prst="rect">
            <a:avLst/>
          </a:prstGeom>
          <a:noFill/>
        </p:spPr>
        <p:txBody>
          <a:bodyPr wrap="square" rtlCol="0">
            <a:spAutoFit/>
          </a:bodyPr>
          <a:lstStyle/>
          <a:p>
            <a:r>
              <a:rPr lang="en-US" sz="2800" dirty="0">
                <a:solidFill>
                  <a:schemeClr val="bg1"/>
                </a:solidFill>
                <a:latin typeface="Adobe Devanagari"/>
              </a:rPr>
              <a:t>Develop a Comprehensive Suite of Machine Learning and AI-Based Models for Acne Assessment and Management.</a:t>
            </a:r>
          </a:p>
        </p:txBody>
      </p:sp>
      <p:pic>
        <p:nvPicPr>
          <p:cNvPr id="13" name="Picture 12">
            <a:extLst>
              <a:ext uri="{FF2B5EF4-FFF2-40B4-BE49-F238E27FC236}">
                <a16:creationId xmlns:a16="http://schemas.microsoft.com/office/drawing/2014/main" id="{7B024302-58C9-3391-44AA-D8F7B17B6C49}"/>
              </a:ext>
            </a:extLst>
          </p:cNvPr>
          <p:cNvPicPr>
            <a:picLocks noChangeAspect="1"/>
          </p:cNvPicPr>
          <p:nvPr/>
        </p:nvPicPr>
        <p:blipFill>
          <a:blip r:embed="rId3" cstate="print">
            <a:extLst>
              <a:ext uri="{28A0092B-C50C-407E-A947-70E740481C1C}">
                <a14:useLocalDpi xmlns:a14="http://schemas.microsoft.com/office/drawing/2010/main" val="0"/>
              </a:ext>
            </a:extLst>
          </a:blip>
          <a:srcRect l="2799" r="2799"/>
          <a:stretch/>
        </p:blipFill>
        <p:spPr>
          <a:xfrm>
            <a:off x="8516090" y="2151236"/>
            <a:ext cx="3082079" cy="2140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9D4A95F7-6075-E11B-3A9C-32867CA59C01}"/>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3481070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lang="en-US" sz="3200" cap="none" dirty="0"/>
              <a:t>Training Deep Learning Models - Detection</a:t>
            </a:r>
            <a:endParaRPr lang="en-US" sz="32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457200" y="998539"/>
            <a:ext cx="1981199"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Efficientnetv2-B0</a:t>
            </a:r>
          </a:p>
        </p:txBody>
      </p:sp>
      <p:sp>
        <p:nvSpPr>
          <p:cNvPr id="9" name="Rectangle: Diagonal Corners Rounded 8">
            <a:extLst>
              <a:ext uri="{FF2B5EF4-FFF2-40B4-BE49-F238E27FC236}">
                <a16:creationId xmlns:a16="http://schemas.microsoft.com/office/drawing/2014/main" id="{CE98FBB4-BD76-4CBE-9355-AC6F4B854669}"/>
              </a:ext>
            </a:extLst>
          </p:cNvPr>
          <p:cNvSpPr/>
          <p:nvPr/>
        </p:nvSpPr>
        <p:spPr>
          <a:xfrm>
            <a:off x="198617" y="1699364"/>
            <a:ext cx="6887983" cy="4411132"/>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10" name="TextBox 9">
            <a:extLst>
              <a:ext uri="{FF2B5EF4-FFF2-40B4-BE49-F238E27FC236}">
                <a16:creationId xmlns:a16="http://schemas.microsoft.com/office/drawing/2014/main" id="{D789B6D1-E810-479F-B467-73C85A8B798E}"/>
              </a:ext>
            </a:extLst>
          </p:cNvPr>
          <p:cNvSpPr txBox="1"/>
          <p:nvPr/>
        </p:nvSpPr>
        <p:spPr>
          <a:xfrm>
            <a:off x="294041" y="1968559"/>
            <a:ext cx="6610178" cy="4185761"/>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dobe Devanagari"/>
              </a:rPr>
              <a:t>Optimized for high accuracy with low computational cost, ideal for efficient detection.</a:t>
            </a:r>
          </a:p>
          <a:p>
            <a:endParaRPr lang="en-US" sz="1600"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Built the model using EfficientNetV2B0 as the base, fine-tuning all layers to enable better feature extraction for classification</a:t>
            </a:r>
            <a:r>
              <a:rPr lang="en-US" b="1" dirty="0">
                <a:solidFill>
                  <a:schemeClr val="bg1"/>
                </a:solidFill>
                <a:latin typeface="Adobe Devanagari"/>
              </a:rPr>
              <a:t>.</a:t>
            </a:r>
          </a:p>
          <a:p>
            <a:pPr marL="285750" indent="-285750">
              <a:buFont typeface="Arial" panose="020B0604020202020204" pitchFamily="34" charset="0"/>
              <a:buChar char="•"/>
            </a:pPr>
            <a:endParaRPr lang="en-US"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Integrated L2 kernel regularization and dropout layers to reduce overfitting and improve the model's robustness.</a:t>
            </a:r>
          </a:p>
          <a:p>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Added dense layers with </a:t>
            </a:r>
            <a:r>
              <a:rPr lang="en-US" sz="1600" b="1" dirty="0" err="1">
                <a:solidFill>
                  <a:schemeClr val="bg1"/>
                </a:solidFill>
                <a:latin typeface="Adobe Devanagari"/>
              </a:rPr>
              <a:t>ReLU</a:t>
            </a:r>
            <a:r>
              <a:rPr lang="en-US" sz="1600" b="1" dirty="0">
                <a:solidFill>
                  <a:schemeClr val="bg1"/>
                </a:solidFill>
                <a:latin typeface="Adobe Devanagari"/>
              </a:rPr>
              <a:t> activation and a </a:t>
            </a:r>
            <a:r>
              <a:rPr lang="en-US" sz="1600" b="1" dirty="0" err="1">
                <a:solidFill>
                  <a:schemeClr val="bg1"/>
                </a:solidFill>
                <a:latin typeface="Adobe Devanagari"/>
              </a:rPr>
              <a:t>softmax</a:t>
            </a:r>
            <a:r>
              <a:rPr lang="en-US" sz="1600" b="1" dirty="0">
                <a:solidFill>
                  <a:schemeClr val="bg1"/>
                </a:solidFill>
                <a:latin typeface="Adobe Devanagari"/>
              </a:rPr>
              <a:t> output layer for precise binary classification</a:t>
            </a:r>
            <a:r>
              <a:rPr lang="en-US" b="1" dirty="0">
                <a:solidFill>
                  <a:schemeClr val="bg1"/>
                </a:solidFill>
                <a:latin typeface="Adobe Devanagari"/>
              </a:rPr>
              <a:t>.</a:t>
            </a:r>
          </a:p>
          <a:p>
            <a:pPr marL="285750" indent="-285750">
              <a:buFont typeface="Arial" panose="020B0604020202020204" pitchFamily="34" charset="0"/>
              <a:buChar char="•"/>
            </a:pPr>
            <a:endParaRPr lang="en-US"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Trained the model with Adam optimizer and sparse categorical cross-entropy loss, validating it using augmented data for enhanced performance.</a:t>
            </a:r>
          </a:p>
          <a:p>
            <a:endParaRPr lang="en-US" b="1" dirty="0">
              <a:solidFill>
                <a:schemeClr val="bg1"/>
              </a:solidFill>
              <a:latin typeface="Adobe Devanagari"/>
            </a:endParaRPr>
          </a:p>
        </p:txBody>
      </p:sp>
      <p:pic>
        <p:nvPicPr>
          <p:cNvPr id="7" name="Picture 6" descr="A screenshot of a computer&#10;&#10;Description automatically generated">
            <a:extLst>
              <a:ext uri="{FF2B5EF4-FFF2-40B4-BE49-F238E27FC236}">
                <a16:creationId xmlns:a16="http://schemas.microsoft.com/office/drawing/2014/main" id="{D08DA025-EF32-4B38-BFAD-80343962FB1A}"/>
              </a:ext>
            </a:extLst>
          </p:cNvPr>
          <p:cNvPicPr>
            <a:picLocks noChangeAspect="1"/>
          </p:cNvPicPr>
          <p:nvPr/>
        </p:nvPicPr>
        <p:blipFill>
          <a:blip r:embed="rId3"/>
          <a:stretch>
            <a:fillRect/>
          </a:stretch>
        </p:blipFill>
        <p:spPr>
          <a:xfrm>
            <a:off x="7696200" y="3957636"/>
            <a:ext cx="3703819" cy="2207543"/>
          </a:xfrm>
          <a:prstGeom prst="rect">
            <a:avLst/>
          </a:prstGeom>
        </p:spPr>
      </p:pic>
      <p:pic>
        <p:nvPicPr>
          <p:cNvPr id="8" name="Picture 7">
            <a:extLst>
              <a:ext uri="{FF2B5EF4-FFF2-40B4-BE49-F238E27FC236}">
                <a16:creationId xmlns:a16="http://schemas.microsoft.com/office/drawing/2014/main" id="{A735F47F-13D6-4ABE-A9EC-9FB54A3FD9B7}"/>
              </a:ext>
            </a:extLst>
          </p:cNvPr>
          <p:cNvPicPr>
            <a:picLocks noChangeAspect="1"/>
          </p:cNvPicPr>
          <p:nvPr/>
        </p:nvPicPr>
        <p:blipFill>
          <a:blip r:embed="rId4"/>
          <a:stretch>
            <a:fillRect/>
          </a:stretch>
        </p:blipFill>
        <p:spPr>
          <a:xfrm>
            <a:off x="7620000" y="231774"/>
            <a:ext cx="4038600" cy="3654425"/>
          </a:xfrm>
          <a:prstGeom prst="rect">
            <a:avLst/>
          </a:prstGeom>
        </p:spPr>
      </p:pic>
    </p:spTree>
    <p:extLst>
      <p:ext uri="{BB962C8B-B14F-4D97-AF65-F5344CB8AC3E}">
        <p14:creationId xmlns:p14="http://schemas.microsoft.com/office/powerpoint/2010/main" val="3194581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lang="en-US" sz="3200" cap="none" dirty="0"/>
              <a:t>Training Deep Learning Models - Detection</a:t>
            </a:r>
            <a:endParaRPr lang="en-US" sz="32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457200" y="998539"/>
            <a:ext cx="1981199"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Efficientnetv2-B0</a:t>
            </a:r>
          </a:p>
        </p:txBody>
      </p:sp>
      <p:pic>
        <p:nvPicPr>
          <p:cNvPr id="6" name="Picture 5">
            <a:extLst>
              <a:ext uri="{FF2B5EF4-FFF2-40B4-BE49-F238E27FC236}">
                <a16:creationId xmlns:a16="http://schemas.microsoft.com/office/drawing/2014/main" id="{4A748248-4A9C-448A-9100-1062173945A5}"/>
              </a:ext>
            </a:extLst>
          </p:cNvPr>
          <p:cNvPicPr>
            <a:picLocks noChangeAspect="1"/>
          </p:cNvPicPr>
          <p:nvPr/>
        </p:nvPicPr>
        <p:blipFill>
          <a:blip r:embed="rId3"/>
          <a:stretch>
            <a:fillRect/>
          </a:stretch>
        </p:blipFill>
        <p:spPr>
          <a:xfrm>
            <a:off x="990600" y="1828800"/>
            <a:ext cx="4807892" cy="3748088"/>
          </a:xfrm>
          <a:prstGeom prst="rect">
            <a:avLst/>
          </a:prstGeom>
        </p:spPr>
      </p:pic>
      <p:pic>
        <p:nvPicPr>
          <p:cNvPr id="11" name="Picture 10">
            <a:extLst>
              <a:ext uri="{FF2B5EF4-FFF2-40B4-BE49-F238E27FC236}">
                <a16:creationId xmlns:a16="http://schemas.microsoft.com/office/drawing/2014/main" id="{B81234CA-9980-4FDC-9152-50684964E363}"/>
              </a:ext>
            </a:extLst>
          </p:cNvPr>
          <p:cNvPicPr>
            <a:picLocks noChangeAspect="1"/>
          </p:cNvPicPr>
          <p:nvPr/>
        </p:nvPicPr>
        <p:blipFill>
          <a:blip r:embed="rId4"/>
          <a:stretch>
            <a:fillRect/>
          </a:stretch>
        </p:blipFill>
        <p:spPr>
          <a:xfrm>
            <a:off x="6368317" y="1752600"/>
            <a:ext cx="4807892" cy="3901927"/>
          </a:xfrm>
          <a:prstGeom prst="rect">
            <a:avLst/>
          </a:prstGeom>
        </p:spPr>
      </p:pic>
    </p:spTree>
    <p:extLst>
      <p:ext uri="{BB962C8B-B14F-4D97-AF65-F5344CB8AC3E}">
        <p14:creationId xmlns:p14="http://schemas.microsoft.com/office/powerpoint/2010/main" val="1191068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lang="en-US" cap="none" dirty="0"/>
              <a:t>Training Deep Learning Models - Detection</a:t>
            </a:r>
            <a:endParaRPr lang="en-US" sz="40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533400" y="925778"/>
            <a:ext cx="12192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ResNet50</a:t>
            </a:r>
          </a:p>
        </p:txBody>
      </p:sp>
      <p:pic>
        <p:nvPicPr>
          <p:cNvPr id="8" name="Picture 7" descr="A screenshot of a computer program&#10;&#10;Description automatically generated">
            <a:extLst>
              <a:ext uri="{FF2B5EF4-FFF2-40B4-BE49-F238E27FC236}">
                <a16:creationId xmlns:a16="http://schemas.microsoft.com/office/drawing/2014/main" id="{E2F6FA9D-0F7D-4484-8689-B55F2A94BC40}"/>
              </a:ext>
            </a:extLst>
          </p:cNvPr>
          <p:cNvPicPr>
            <a:picLocks noChangeAspect="1"/>
          </p:cNvPicPr>
          <p:nvPr/>
        </p:nvPicPr>
        <p:blipFill>
          <a:blip r:embed="rId3"/>
          <a:stretch>
            <a:fillRect/>
          </a:stretch>
        </p:blipFill>
        <p:spPr>
          <a:xfrm>
            <a:off x="382590" y="1522412"/>
            <a:ext cx="5398550" cy="3153277"/>
          </a:xfrm>
          <a:prstGeom prst="rect">
            <a:avLst/>
          </a:prstGeom>
        </p:spPr>
      </p:pic>
      <p:pic>
        <p:nvPicPr>
          <p:cNvPr id="11" name="Picture 10" descr="A screen shot of a computer&#10;&#10;Description automatically generated">
            <a:extLst>
              <a:ext uri="{FF2B5EF4-FFF2-40B4-BE49-F238E27FC236}">
                <a16:creationId xmlns:a16="http://schemas.microsoft.com/office/drawing/2014/main" id="{2B729A89-2165-44EE-AF02-CCC775A7AF5F}"/>
              </a:ext>
            </a:extLst>
          </p:cNvPr>
          <p:cNvPicPr>
            <a:picLocks noChangeAspect="1"/>
          </p:cNvPicPr>
          <p:nvPr/>
        </p:nvPicPr>
        <p:blipFill>
          <a:blip r:embed="rId4"/>
          <a:stretch>
            <a:fillRect/>
          </a:stretch>
        </p:blipFill>
        <p:spPr>
          <a:xfrm>
            <a:off x="382590" y="4675689"/>
            <a:ext cx="6612968" cy="1505160"/>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2400DD27-7B5A-49BF-B74E-1AC7EBC55808}"/>
              </a:ext>
            </a:extLst>
          </p:cNvPr>
          <p:cNvPicPr>
            <a:picLocks noChangeAspect="1"/>
          </p:cNvPicPr>
          <p:nvPr/>
        </p:nvPicPr>
        <p:blipFill>
          <a:blip r:embed="rId5"/>
          <a:stretch>
            <a:fillRect/>
          </a:stretch>
        </p:blipFill>
        <p:spPr>
          <a:xfrm>
            <a:off x="5842881" y="731812"/>
            <a:ext cx="6287377" cy="3905795"/>
          </a:xfrm>
          <a:prstGeom prst="rect">
            <a:avLst/>
          </a:prstGeom>
        </p:spPr>
      </p:pic>
    </p:spTree>
    <p:extLst>
      <p:ext uri="{BB962C8B-B14F-4D97-AF65-F5344CB8AC3E}">
        <p14:creationId xmlns:p14="http://schemas.microsoft.com/office/powerpoint/2010/main" val="2333516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lang="en-US" sz="2800" cap="none" dirty="0"/>
              <a:t>Training Deep Learning Models - Detection</a:t>
            </a:r>
            <a:endParaRPr lang="en-US" sz="28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533400" y="925778"/>
            <a:ext cx="12192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ResNet50</a:t>
            </a:r>
          </a:p>
        </p:txBody>
      </p:sp>
      <p:sp>
        <p:nvSpPr>
          <p:cNvPr id="9" name="Rectangle: Diagonal Corners Rounded 8">
            <a:extLst>
              <a:ext uri="{FF2B5EF4-FFF2-40B4-BE49-F238E27FC236}">
                <a16:creationId xmlns:a16="http://schemas.microsoft.com/office/drawing/2014/main" id="{C241C07E-8DFB-47DF-8783-97899725B0B2}"/>
              </a:ext>
            </a:extLst>
          </p:cNvPr>
          <p:cNvSpPr/>
          <p:nvPr/>
        </p:nvSpPr>
        <p:spPr>
          <a:xfrm>
            <a:off x="198617" y="1699364"/>
            <a:ext cx="6354583" cy="4411132"/>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10" name="TextBox 9">
            <a:extLst>
              <a:ext uri="{FF2B5EF4-FFF2-40B4-BE49-F238E27FC236}">
                <a16:creationId xmlns:a16="http://schemas.microsoft.com/office/drawing/2014/main" id="{E04B8EF9-97CA-4276-AB3F-59E462577501}"/>
              </a:ext>
            </a:extLst>
          </p:cNvPr>
          <p:cNvSpPr txBox="1"/>
          <p:nvPr/>
        </p:nvSpPr>
        <p:spPr>
          <a:xfrm>
            <a:off x="413719" y="2126490"/>
            <a:ext cx="6139481" cy="3877985"/>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dobe Devanagari"/>
              </a:rPr>
              <a:t>Excellent at extracting features using deep residual learning.</a:t>
            </a:r>
          </a:p>
          <a:p>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Built the model using ResNet50 as the base, adding custom layers for better feature extraction and classification.</a:t>
            </a:r>
            <a:endParaRPr lang="en-US" sz="1600" dirty="0">
              <a:solidFill>
                <a:schemeClr val="bg1"/>
              </a:solidFill>
              <a:latin typeface="Adobe Devanagari"/>
            </a:endParaRPr>
          </a:p>
          <a:p>
            <a:endParaRPr lang="en-US" sz="1600"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Integrated a dense layer with </a:t>
            </a:r>
            <a:r>
              <a:rPr lang="en-US" sz="1600" b="1" dirty="0" err="1">
                <a:solidFill>
                  <a:schemeClr val="bg1"/>
                </a:solidFill>
                <a:latin typeface="Adobe Devanagari"/>
              </a:rPr>
              <a:t>ReLU</a:t>
            </a:r>
            <a:r>
              <a:rPr lang="en-US" sz="1600" b="1" dirty="0">
                <a:solidFill>
                  <a:schemeClr val="bg1"/>
                </a:solidFill>
                <a:latin typeface="Adobe Devanagari"/>
              </a:rPr>
              <a:t> activation and a </a:t>
            </a:r>
            <a:r>
              <a:rPr lang="en-US" sz="1600" b="1" dirty="0" err="1">
                <a:solidFill>
                  <a:schemeClr val="bg1"/>
                </a:solidFill>
                <a:latin typeface="Adobe Devanagari"/>
              </a:rPr>
              <a:t>softmax</a:t>
            </a:r>
            <a:r>
              <a:rPr lang="en-US" sz="1600" b="1" dirty="0">
                <a:solidFill>
                  <a:schemeClr val="bg1"/>
                </a:solidFill>
                <a:latin typeface="Adobe Devanagari"/>
              </a:rPr>
              <a:t> output layer for binary classification of normal and psoriasis skin</a:t>
            </a:r>
            <a:r>
              <a:rPr lang="en-US" b="1" dirty="0">
                <a:solidFill>
                  <a:schemeClr val="bg1"/>
                </a:solidFill>
                <a:latin typeface="Adobe Devanagari"/>
              </a:rPr>
              <a:t>.</a:t>
            </a:r>
          </a:p>
          <a:p>
            <a:pPr marL="285750" indent="-285750">
              <a:buFont typeface="Arial" panose="020B0604020202020204" pitchFamily="34" charset="0"/>
              <a:buChar char="•"/>
            </a:pPr>
            <a:endParaRPr lang="en-US"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Used dropout regularization to reduce overfitting and improve model robustness.</a:t>
            </a:r>
          </a:p>
          <a:p>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Trained the model with the Adam optimizer and sparse categorical cross-entropy loss, validating it on a separate dataset for performance evaluation.</a:t>
            </a:r>
            <a:endParaRPr lang="en-US" b="1" dirty="0">
              <a:solidFill>
                <a:schemeClr val="bg1"/>
              </a:solidFill>
              <a:latin typeface="Adobe Devanagari"/>
            </a:endParaRPr>
          </a:p>
          <a:p>
            <a:endParaRPr lang="en-US" b="1" dirty="0">
              <a:solidFill>
                <a:schemeClr val="bg1"/>
              </a:solidFill>
              <a:latin typeface="Adobe Devanagari"/>
            </a:endParaRPr>
          </a:p>
        </p:txBody>
      </p:sp>
      <p:pic>
        <p:nvPicPr>
          <p:cNvPr id="7" name="Picture 6" descr="A diagram of a confusion matrix&#10;&#10;Description automatically generated with medium confidence">
            <a:extLst>
              <a:ext uri="{FF2B5EF4-FFF2-40B4-BE49-F238E27FC236}">
                <a16:creationId xmlns:a16="http://schemas.microsoft.com/office/drawing/2014/main" id="{E9EA2197-1D5E-44B2-83CC-CCDF64AF6263}"/>
              </a:ext>
            </a:extLst>
          </p:cNvPr>
          <p:cNvPicPr>
            <a:picLocks noChangeAspect="1"/>
          </p:cNvPicPr>
          <p:nvPr/>
        </p:nvPicPr>
        <p:blipFill>
          <a:blip r:embed="rId3"/>
          <a:stretch>
            <a:fillRect/>
          </a:stretch>
        </p:blipFill>
        <p:spPr>
          <a:xfrm>
            <a:off x="7048500" y="200234"/>
            <a:ext cx="4648200" cy="3361251"/>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E8E20440-5C96-4FCF-885F-73D6378F6C88}"/>
              </a:ext>
            </a:extLst>
          </p:cNvPr>
          <p:cNvPicPr>
            <a:picLocks noChangeAspect="1"/>
          </p:cNvPicPr>
          <p:nvPr/>
        </p:nvPicPr>
        <p:blipFill>
          <a:blip r:embed="rId4"/>
          <a:stretch>
            <a:fillRect/>
          </a:stretch>
        </p:blipFill>
        <p:spPr>
          <a:xfrm>
            <a:off x="7048500" y="3805960"/>
            <a:ext cx="4858428" cy="2105319"/>
          </a:xfrm>
          <a:prstGeom prst="rect">
            <a:avLst/>
          </a:prstGeom>
        </p:spPr>
      </p:pic>
    </p:spTree>
    <p:extLst>
      <p:ext uri="{BB962C8B-B14F-4D97-AF65-F5344CB8AC3E}">
        <p14:creationId xmlns:p14="http://schemas.microsoft.com/office/powerpoint/2010/main" val="1105494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lang="en-US" cap="none" dirty="0"/>
              <a:t>Training Deep Learning Models - Detection</a:t>
            </a:r>
            <a:endParaRPr lang="en-US" sz="40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533400" y="925778"/>
            <a:ext cx="7620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 CNN</a:t>
            </a:r>
          </a:p>
        </p:txBody>
      </p:sp>
      <p:pic>
        <p:nvPicPr>
          <p:cNvPr id="8" name="Picture 7" descr="A screen shot of a computer program&#10;&#10;Description automatically generated">
            <a:extLst>
              <a:ext uri="{FF2B5EF4-FFF2-40B4-BE49-F238E27FC236}">
                <a16:creationId xmlns:a16="http://schemas.microsoft.com/office/drawing/2014/main" id="{7A825B17-2300-45BF-8502-2D5134B3A853}"/>
              </a:ext>
            </a:extLst>
          </p:cNvPr>
          <p:cNvPicPr>
            <a:picLocks noChangeAspect="1"/>
          </p:cNvPicPr>
          <p:nvPr/>
        </p:nvPicPr>
        <p:blipFill>
          <a:blip r:embed="rId3"/>
          <a:stretch>
            <a:fillRect/>
          </a:stretch>
        </p:blipFill>
        <p:spPr>
          <a:xfrm>
            <a:off x="533400" y="1530879"/>
            <a:ext cx="5334000" cy="2432832"/>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6D057675-C1B8-4C99-B249-3AA16CC552FA}"/>
              </a:ext>
            </a:extLst>
          </p:cNvPr>
          <p:cNvPicPr>
            <a:picLocks noChangeAspect="1"/>
          </p:cNvPicPr>
          <p:nvPr/>
        </p:nvPicPr>
        <p:blipFill>
          <a:blip r:embed="rId4"/>
          <a:stretch>
            <a:fillRect/>
          </a:stretch>
        </p:blipFill>
        <p:spPr>
          <a:xfrm>
            <a:off x="533400" y="4073860"/>
            <a:ext cx="5334000" cy="205281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A068B371-86D5-4664-948C-0FD1E6C62459}"/>
              </a:ext>
            </a:extLst>
          </p:cNvPr>
          <p:cNvPicPr>
            <a:picLocks noChangeAspect="1"/>
          </p:cNvPicPr>
          <p:nvPr/>
        </p:nvPicPr>
        <p:blipFill>
          <a:blip r:embed="rId5"/>
          <a:stretch>
            <a:fillRect/>
          </a:stretch>
        </p:blipFill>
        <p:spPr>
          <a:xfrm>
            <a:off x="6057156" y="1530879"/>
            <a:ext cx="5877354" cy="4411661"/>
          </a:xfrm>
          <a:prstGeom prst="rect">
            <a:avLst/>
          </a:prstGeom>
        </p:spPr>
      </p:pic>
    </p:spTree>
    <p:extLst>
      <p:ext uri="{BB962C8B-B14F-4D97-AF65-F5344CB8AC3E}">
        <p14:creationId xmlns:p14="http://schemas.microsoft.com/office/powerpoint/2010/main" val="2969735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lang="en-US" sz="2800" cap="none" dirty="0"/>
              <a:t>Training Deep Learning Models - Detection</a:t>
            </a:r>
            <a:endParaRPr lang="en-US" sz="28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533400" y="925778"/>
            <a:ext cx="7620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 CNN</a:t>
            </a:r>
          </a:p>
        </p:txBody>
      </p:sp>
      <p:sp>
        <p:nvSpPr>
          <p:cNvPr id="9" name="Rectangle: Diagonal Corners Rounded 8">
            <a:extLst>
              <a:ext uri="{FF2B5EF4-FFF2-40B4-BE49-F238E27FC236}">
                <a16:creationId xmlns:a16="http://schemas.microsoft.com/office/drawing/2014/main" id="{8B3C6C12-A97C-40EB-95DC-489A4FD9FA23}"/>
              </a:ext>
            </a:extLst>
          </p:cNvPr>
          <p:cNvSpPr/>
          <p:nvPr/>
        </p:nvSpPr>
        <p:spPr>
          <a:xfrm>
            <a:off x="198617" y="1699364"/>
            <a:ext cx="6506983" cy="4411132"/>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10" name="TextBox 9">
            <a:extLst>
              <a:ext uri="{FF2B5EF4-FFF2-40B4-BE49-F238E27FC236}">
                <a16:creationId xmlns:a16="http://schemas.microsoft.com/office/drawing/2014/main" id="{4ADC42D7-8FC7-4BC0-ADDB-8349204DEC22}"/>
              </a:ext>
            </a:extLst>
          </p:cNvPr>
          <p:cNvSpPr txBox="1"/>
          <p:nvPr/>
        </p:nvSpPr>
        <p:spPr>
          <a:xfrm>
            <a:off x="386825" y="1989691"/>
            <a:ext cx="6139481" cy="3570208"/>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dobe Devanagari"/>
              </a:rPr>
              <a:t>Custom-built for specific datasets to capture unique features.</a:t>
            </a:r>
          </a:p>
          <a:p>
            <a:endParaRPr lang="en-US" sz="1600"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Built a CNN model with three convolutional layers, each followed by max-pooling and dropout to extract hierarchical features while reducing overfitting.</a:t>
            </a:r>
          </a:p>
          <a:p>
            <a:endParaRPr lang="en-US"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Added dense layers with </a:t>
            </a:r>
            <a:r>
              <a:rPr lang="en-US" sz="1600" b="1" dirty="0" err="1">
                <a:solidFill>
                  <a:schemeClr val="bg1"/>
                </a:solidFill>
                <a:latin typeface="Adobe Devanagari"/>
              </a:rPr>
              <a:t>ReLU</a:t>
            </a:r>
            <a:r>
              <a:rPr lang="en-US" sz="1600" b="1" dirty="0">
                <a:solidFill>
                  <a:schemeClr val="bg1"/>
                </a:solidFill>
                <a:latin typeface="Adobe Devanagari"/>
              </a:rPr>
              <a:t> activation and a </a:t>
            </a:r>
            <a:r>
              <a:rPr lang="en-US" sz="1600" b="1" dirty="0" err="1">
                <a:solidFill>
                  <a:schemeClr val="bg1"/>
                </a:solidFill>
                <a:latin typeface="Adobe Devanagari"/>
              </a:rPr>
              <a:t>softmax</a:t>
            </a:r>
            <a:r>
              <a:rPr lang="en-US" sz="1600" b="1" dirty="0">
                <a:solidFill>
                  <a:schemeClr val="bg1"/>
                </a:solidFill>
                <a:latin typeface="Adobe Devanagari"/>
              </a:rPr>
              <a:t> output layer for binary classification of normal and psoriasis skin.</a:t>
            </a:r>
          </a:p>
          <a:p>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Compiled the model with the Adam optimizer and sparse categorical cross-entropy loss for effective training.</a:t>
            </a:r>
          </a:p>
          <a:p>
            <a:pPr marL="285750" indent="-285750">
              <a:buFont typeface="Arial" panose="020B0604020202020204" pitchFamily="34" charset="0"/>
              <a:buChar char="•"/>
            </a:pPr>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Trained the model for 30 epochs using augmented data, validating performance on a separate dataset to ensure robust classification.</a:t>
            </a:r>
          </a:p>
        </p:txBody>
      </p:sp>
      <p:pic>
        <p:nvPicPr>
          <p:cNvPr id="6" name="Picture 5">
            <a:extLst>
              <a:ext uri="{FF2B5EF4-FFF2-40B4-BE49-F238E27FC236}">
                <a16:creationId xmlns:a16="http://schemas.microsoft.com/office/drawing/2014/main" id="{23F68385-5333-48BE-ACC5-F4A04C2FE7B9}"/>
              </a:ext>
            </a:extLst>
          </p:cNvPr>
          <p:cNvPicPr>
            <a:picLocks noChangeAspect="1"/>
          </p:cNvPicPr>
          <p:nvPr/>
        </p:nvPicPr>
        <p:blipFill>
          <a:blip r:embed="rId3"/>
          <a:stretch>
            <a:fillRect/>
          </a:stretch>
        </p:blipFill>
        <p:spPr>
          <a:xfrm>
            <a:off x="7162800" y="160337"/>
            <a:ext cx="4419600" cy="371249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496A2659-613B-4F94-81CD-C4E978005190}"/>
              </a:ext>
            </a:extLst>
          </p:cNvPr>
          <p:cNvPicPr>
            <a:picLocks noChangeAspect="1"/>
          </p:cNvPicPr>
          <p:nvPr/>
        </p:nvPicPr>
        <p:blipFill>
          <a:blip r:embed="rId4"/>
          <a:stretch>
            <a:fillRect/>
          </a:stretch>
        </p:blipFill>
        <p:spPr>
          <a:xfrm>
            <a:off x="6842444" y="4189010"/>
            <a:ext cx="5212711" cy="1743212"/>
          </a:xfrm>
          <a:prstGeom prst="rect">
            <a:avLst/>
          </a:prstGeom>
        </p:spPr>
      </p:pic>
    </p:spTree>
    <p:extLst>
      <p:ext uri="{BB962C8B-B14F-4D97-AF65-F5344CB8AC3E}">
        <p14:creationId xmlns:p14="http://schemas.microsoft.com/office/powerpoint/2010/main" val="338249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lang="en-US" sz="4000" cap="none" dirty="0"/>
              <a:t>Training Deep Learning Models - Detection</a:t>
            </a:r>
            <a:endParaRPr lang="en-US" sz="40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533400" y="925778"/>
            <a:ext cx="7620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YOLO</a:t>
            </a:r>
          </a:p>
        </p:txBody>
      </p:sp>
      <p:pic>
        <p:nvPicPr>
          <p:cNvPr id="7" name="Picture 6" descr="A screen shot of a computer&#10;&#10;Description automatically generated">
            <a:extLst>
              <a:ext uri="{FF2B5EF4-FFF2-40B4-BE49-F238E27FC236}">
                <a16:creationId xmlns:a16="http://schemas.microsoft.com/office/drawing/2014/main" id="{789D82CF-2206-4A68-A019-2D8CB0100A51}"/>
              </a:ext>
            </a:extLst>
          </p:cNvPr>
          <p:cNvPicPr>
            <a:picLocks noChangeAspect="1"/>
          </p:cNvPicPr>
          <p:nvPr/>
        </p:nvPicPr>
        <p:blipFill>
          <a:blip r:embed="rId3"/>
          <a:stretch>
            <a:fillRect/>
          </a:stretch>
        </p:blipFill>
        <p:spPr>
          <a:xfrm>
            <a:off x="1303867" y="1600200"/>
            <a:ext cx="8534400" cy="227462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1FF26E46-EAB0-4CEC-A382-3DFC824BEDDA}"/>
              </a:ext>
            </a:extLst>
          </p:cNvPr>
          <p:cNvPicPr>
            <a:picLocks noChangeAspect="1"/>
          </p:cNvPicPr>
          <p:nvPr/>
        </p:nvPicPr>
        <p:blipFill>
          <a:blip r:embed="rId4"/>
          <a:stretch>
            <a:fillRect/>
          </a:stretch>
        </p:blipFill>
        <p:spPr>
          <a:xfrm>
            <a:off x="1286932" y="4039462"/>
            <a:ext cx="8551335" cy="1976564"/>
          </a:xfrm>
          <a:prstGeom prst="rect">
            <a:avLst/>
          </a:prstGeom>
        </p:spPr>
      </p:pic>
    </p:spTree>
    <p:extLst>
      <p:ext uri="{BB962C8B-B14F-4D97-AF65-F5344CB8AC3E}">
        <p14:creationId xmlns:p14="http://schemas.microsoft.com/office/powerpoint/2010/main" val="1512217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lang="en-US" sz="2800" cap="none" dirty="0"/>
              <a:t>Training Deep Learning Models - Detection</a:t>
            </a:r>
            <a:endParaRPr lang="en-US" sz="2800" b="1" cap="none" dirty="0"/>
          </a:p>
        </p:txBody>
      </p:sp>
      <p:sp>
        <p:nvSpPr>
          <p:cNvPr id="9" name="Rectangle: Diagonal Corners Rounded 8">
            <a:extLst>
              <a:ext uri="{FF2B5EF4-FFF2-40B4-BE49-F238E27FC236}">
                <a16:creationId xmlns:a16="http://schemas.microsoft.com/office/drawing/2014/main" id="{8B3C6C12-A97C-40EB-95DC-489A4FD9FA23}"/>
              </a:ext>
            </a:extLst>
          </p:cNvPr>
          <p:cNvSpPr/>
          <p:nvPr/>
        </p:nvSpPr>
        <p:spPr>
          <a:xfrm>
            <a:off x="198617" y="1530879"/>
            <a:ext cx="6506983" cy="4579617"/>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10" name="TextBox 9">
            <a:extLst>
              <a:ext uri="{FF2B5EF4-FFF2-40B4-BE49-F238E27FC236}">
                <a16:creationId xmlns:a16="http://schemas.microsoft.com/office/drawing/2014/main" id="{4ADC42D7-8FC7-4BC0-ADDB-8349204DEC22}"/>
              </a:ext>
            </a:extLst>
          </p:cNvPr>
          <p:cNvSpPr txBox="1"/>
          <p:nvPr/>
        </p:nvSpPr>
        <p:spPr>
          <a:xfrm>
            <a:off x="439941" y="1560197"/>
            <a:ext cx="6139481" cy="4555093"/>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dobe Devanagari"/>
              </a:rPr>
              <a:t>Fast and accurate for real-time object detection and localization.</a:t>
            </a:r>
          </a:p>
          <a:p>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Defined the dataset YAML file with paths for training and validation data, along with class labels (normal skin / psoriasis skin)</a:t>
            </a:r>
            <a:r>
              <a:rPr lang="en-US" sz="1600" dirty="0">
                <a:solidFill>
                  <a:schemeClr val="bg1"/>
                </a:solidFill>
                <a:latin typeface="Adobe Devanagari"/>
              </a:rPr>
              <a:t>.</a:t>
            </a:r>
          </a:p>
          <a:p>
            <a:endParaRPr lang="en-US" sz="1600"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Utilized the pre-trained YOLOv8 model for psoriasis detection, fine-tuning it on the custom dataset.</a:t>
            </a:r>
          </a:p>
          <a:p>
            <a:endParaRPr lang="en-US"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Visualized paired result images (ground truth vs. predictions) using a custom function for better interpretability of model outputs.</a:t>
            </a:r>
          </a:p>
          <a:p>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Evaluated model predictions on the validation set by generating classification reports, confusion matrices, and visual metrics to assess performance.</a:t>
            </a:r>
          </a:p>
          <a:p>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Validated the model using YOLOv8's built-in evaluation function to further analyze accuracy and performance.</a:t>
            </a:r>
          </a:p>
        </p:txBody>
      </p:sp>
      <p:sp>
        <p:nvSpPr>
          <p:cNvPr id="11" name="Rectangle: Diagonal Corners Rounded 10">
            <a:extLst>
              <a:ext uri="{FF2B5EF4-FFF2-40B4-BE49-F238E27FC236}">
                <a16:creationId xmlns:a16="http://schemas.microsoft.com/office/drawing/2014/main" id="{AD0162CB-0764-400C-8FFB-D173707CFAB8}"/>
              </a:ext>
            </a:extLst>
          </p:cNvPr>
          <p:cNvSpPr/>
          <p:nvPr/>
        </p:nvSpPr>
        <p:spPr>
          <a:xfrm>
            <a:off x="533400" y="925778"/>
            <a:ext cx="7620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YOLO</a:t>
            </a:r>
          </a:p>
        </p:txBody>
      </p:sp>
      <p:pic>
        <p:nvPicPr>
          <p:cNvPr id="14" name="Picture 13" descr="A blue squares with white text&#10;&#10;Description automatically generated">
            <a:extLst>
              <a:ext uri="{FF2B5EF4-FFF2-40B4-BE49-F238E27FC236}">
                <a16:creationId xmlns:a16="http://schemas.microsoft.com/office/drawing/2014/main" id="{C94E93B2-D4DA-45D8-AACA-AA0189312ECC}"/>
              </a:ext>
            </a:extLst>
          </p:cNvPr>
          <p:cNvPicPr>
            <a:picLocks noChangeAspect="1"/>
          </p:cNvPicPr>
          <p:nvPr/>
        </p:nvPicPr>
        <p:blipFill>
          <a:blip r:embed="rId3"/>
          <a:stretch>
            <a:fillRect/>
          </a:stretch>
        </p:blipFill>
        <p:spPr>
          <a:xfrm>
            <a:off x="7010400" y="160337"/>
            <a:ext cx="3890039" cy="3040338"/>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94CDBE9C-719C-4AC1-BE46-412BF07599EE}"/>
              </a:ext>
            </a:extLst>
          </p:cNvPr>
          <p:cNvPicPr>
            <a:picLocks noChangeAspect="1"/>
          </p:cNvPicPr>
          <p:nvPr/>
        </p:nvPicPr>
        <p:blipFill rotWithShape="1">
          <a:blip r:embed="rId4"/>
          <a:srcRect r="37133"/>
          <a:stretch/>
        </p:blipFill>
        <p:spPr>
          <a:xfrm>
            <a:off x="6873921" y="3505200"/>
            <a:ext cx="4955160" cy="2427022"/>
          </a:xfrm>
          <a:prstGeom prst="rect">
            <a:avLst/>
          </a:prstGeom>
        </p:spPr>
      </p:pic>
    </p:spTree>
    <p:extLst>
      <p:ext uri="{BB962C8B-B14F-4D97-AF65-F5344CB8AC3E}">
        <p14:creationId xmlns:p14="http://schemas.microsoft.com/office/powerpoint/2010/main" val="1069450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lang="en-US" sz="2800" cap="none" dirty="0"/>
              <a:t>Training Deep Learning Models - Detection</a:t>
            </a:r>
            <a:endParaRPr lang="en-US" sz="2800" b="1" cap="none" dirty="0"/>
          </a:p>
        </p:txBody>
      </p:sp>
      <p:sp>
        <p:nvSpPr>
          <p:cNvPr id="11" name="Rectangle: Diagonal Corners Rounded 10">
            <a:extLst>
              <a:ext uri="{FF2B5EF4-FFF2-40B4-BE49-F238E27FC236}">
                <a16:creationId xmlns:a16="http://schemas.microsoft.com/office/drawing/2014/main" id="{AD0162CB-0764-400C-8FFB-D173707CFAB8}"/>
              </a:ext>
            </a:extLst>
          </p:cNvPr>
          <p:cNvSpPr/>
          <p:nvPr/>
        </p:nvSpPr>
        <p:spPr>
          <a:xfrm>
            <a:off x="533400" y="925778"/>
            <a:ext cx="7620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YOLO</a:t>
            </a:r>
          </a:p>
        </p:txBody>
      </p:sp>
      <p:pic>
        <p:nvPicPr>
          <p:cNvPr id="6" name="Picture 5" descr="A collage of skin rashes&#10;&#10;Description automatically generated">
            <a:extLst>
              <a:ext uri="{FF2B5EF4-FFF2-40B4-BE49-F238E27FC236}">
                <a16:creationId xmlns:a16="http://schemas.microsoft.com/office/drawing/2014/main" id="{061B26A3-87CB-4F0F-950B-64A95C55B88E}"/>
              </a:ext>
            </a:extLst>
          </p:cNvPr>
          <p:cNvPicPr>
            <a:picLocks noChangeAspect="1"/>
          </p:cNvPicPr>
          <p:nvPr/>
        </p:nvPicPr>
        <p:blipFill>
          <a:blip r:embed="rId3"/>
          <a:stretch>
            <a:fillRect/>
          </a:stretch>
        </p:blipFill>
        <p:spPr>
          <a:xfrm>
            <a:off x="1600200" y="1495154"/>
            <a:ext cx="9448800" cy="4600845"/>
          </a:xfrm>
          <a:prstGeom prst="rect">
            <a:avLst/>
          </a:prstGeom>
        </p:spPr>
      </p:pic>
    </p:spTree>
    <p:extLst>
      <p:ext uri="{BB962C8B-B14F-4D97-AF65-F5344CB8AC3E}">
        <p14:creationId xmlns:p14="http://schemas.microsoft.com/office/powerpoint/2010/main" val="794149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lang="en-US" cap="none" dirty="0"/>
              <a:t>Training Deep Learning Models - Detection</a:t>
            </a:r>
            <a:endParaRPr lang="en-US" sz="40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533400" y="925778"/>
            <a:ext cx="22098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 InceptionResNetV2</a:t>
            </a:r>
          </a:p>
        </p:txBody>
      </p:sp>
      <p:pic>
        <p:nvPicPr>
          <p:cNvPr id="7" name="Picture 6" descr="A screen shot of a computer&#10;&#10;Description automatically generated">
            <a:extLst>
              <a:ext uri="{FF2B5EF4-FFF2-40B4-BE49-F238E27FC236}">
                <a16:creationId xmlns:a16="http://schemas.microsoft.com/office/drawing/2014/main" id="{A014092A-8C7E-486B-BE4F-C9568E7A921D}"/>
              </a:ext>
            </a:extLst>
          </p:cNvPr>
          <p:cNvPicPr>
            <a:picLocks noChangeAspect="1"/>
          </p:cNvPicPr>
          <p:nvPr/>
        </p:nvPicPr>
        <p:blipFill>
          <a:blip r:embed="rId3"/>
          <a:stretch>
            <a:fillRect/>
          </a:stretch>
        </p:blipFill>
        <p:spPr>
          <a:xfrm>
            <a:off x="609600" y="1871861"/>
            <a:ext cx="5934658" cy="2274623"/>
          </a:xfrm>
          <a:prstGeom prst="rect">
            <a:avLst/>
          </a:prstGeom>
        </p:spPr>
      </p:pic>
      <p:pic>
        <p:nvPicPr>
          <p:cNvPr id="9" name="Picture 8" descr="A computer screen shot of a program&#10;&#10;Description automatically generated">
            <a:extLst>
              <a:ext uri="{FF2B5EF4-FFF2-40B4-BE49-F238E27FC236}">
                <a16:creationId xmlns:a16="http://schemas.microsoft.com/office/drawing/2014/main" id="{5F1B5C21-4FDD-407A-87FD-1E5383F56EA8}"/>
              </a:ext>
            </a:extLst>
          </p:cNvPr>
          <p:cNvPicPr>
            <a:picLocks noChangeAspect="1"/>
          </p:cNvPicPr>
          <p:nvPr/>
        </p:nvPicPr>
        <p:blipFill>
          <a:blip r:embed="rId4"/>
          <a:stretch>
            <a:fillRect/>
          </a:stretch>
        </p:blipFill>
        <p:spPr>
          <a:xfrm>
            <a:off x="609600" y="4241853"/>
            <a:ext cx="7674735" cy="187658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B7F429F5-E87A-46AC-AC46-352FB4243866}"/>
              </a:ext>
            </a:extLst>
          </p:cNvPr>
          <p:cNvPicPr>
            <a:picLocks noChangeAspect="1"/>
          </p:cNvPicPr>
          <p:nvPr/>
        </p:nvPicPr>
        <p:blipFill>
          <a:blip r:embed="rId5"/>
          <a:stretch>
            <a:fillRect/>
          </a:stretch>
        </p:blipFill>
        <p:spPr>
          <a:xfrm>
            <a:off x="6629400" y="722268"/>
            <a:ext cx="4953000" cy="3424216"/>
          </a:xfrm>
          <a:prstGeom prst="rect">
            <a:avLst/>
          </a:prstGeom>
        </p:spPr>
      </p:pic>
    </p:spTree>
    <p:extLst>
      <p:ext uri="{BB962C8B-B14F-4D97-AF65-F5344CB8AC3E}">
        <p14:creationId xmlns:p14="http://schemas.microsoft.com/office/powerpoint/2010/main" val="260945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72889-19D5-9630-FF80-00D42D459C2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D006F81-AFC9-E7C0-AE82-B49CB545DF3E}"/>
              </a:ext>
            </a:extLst>
          </p:cNvPr>
          <p:cNvSpPr>
            <a:spLocks noGrp="1"/>
          </p:cNvSpPr>
          <p:nvPr>
            <p:ph type="subTitle" idx="1"/>
          </p:nvPr>
        </p:nvSpPr>
        <p:spPr/>
        <p:txBody>
          <a:bodyPr/>
          <a:lstStyle/>
          <a:p>
            <a:endParaRPr lang="en-US"/>
          </a:p>
        </p:txBody>
      </p:sp>
      <p:pic>
        <p:nvPicPr>
          <p:cNvPr id="4" name="Picture 3" descr="A white background with brown spots&#10;&#10;Description automatically generated">
            <a:extLst>
              <a:ext uri="{FF2B5EF4-FFF2-40B4-BE49-F238E27FC236}">
                <a16:creationId xmlns:a16="http://schemas.microsoft.com/office/drawing/2014/main" id="{9BF23F57-54BE-3C69-FD45-130491BBD71E}"/>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0"/>
            <a:ext cx="12192000" cy="6248837"/>
          </a:xfrm>
          <a:prstGeom prst="rect">
            <a:avLst/>
          </a:prstGeom>
        </p:spPr>
      </p:pic>
      <p:sp>
        <p:nvSpPr>
          <p:cNvPr id="5" name="Flowchart: Connector 4">
            <a:extLst>
              <a:ext uri="{FF2B5EF4-FFF2-40B4-BE49-F238E27FC236}">
                <a16:creationId xmlns:a16="http://schemas.microsoft.com/office/drawing/2014/main" id="{9F1ECE26-DFB0-54B8-02B3-2C01C8AD1F36}"/>
              </a:ext>
            </a:extLst>
          </p:cNvPr>
          <p:cNvSpPr/>
          <p:nvPr/>
        </p:nvSpPr>
        <p:spPr>
          <a:xfrm>
            <a:off x="6588759" y="1877446"/>
            <a:ext cx="1143000" cy="1066800"/>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641800"/>
                </a:solidFill>
                <a:latin typeface="Adobe Devanagari"/>
              </a:rPr>
              <a:t>4</a:t>
            </a:r>
          </a:p>
        </p:txBody>
      </p:sp>
      <p:sp>
        <p:nvSpPr>
          <p:cNvPr id="6" name="Flowchart: Connector 5">
            <a:extLst>
              <a:ext uri="{FF2B5EF4-FFF2-40B4-BE49-F238E27FC236}">
                <a16:creationId xmlns:a16="http://schemas.microsoft.com/office/drawing/2014/main" id="{D3AD80A8-9D2A-CEC0-5F66-2B9CBB50D7FD}"/>
              </a:ext>
            </a:extLst>
          </p:cNvPr>
          <p:cNvSpPr/>
          <p:nvPr/>
        </p:nvSpPr>
        <p:spPr>
          <a:xfrm>
            <a:off x="8930957" y="51054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1</a:t>
            </a:r>
          </a:p>
        </p:txBody>
      </p:sp>
      <p:sp>
        <p:nvSpPr>
          <p:cNvPr id="7" name="Flowchart: Connector 6">
            <a:extLst>
              <a:ext uri="{FF2B5EF4-FFF2-40B4-BE49-F238E27FC236}">
                <a16:creationId xmlns:a16="http://schemas.microsoft.com/office/drawing/2014/main" id="{9ED85744-D93A-7FB4-E00F-C5CFD668379E}"/>
              </a:ext>
            </a:extLst>
          </p:cNvPr>
          <p:cNvSpPr/>
          <p:nvPr/>
        </p:nvSpPr>
        <p:spPr>
          <a:xfrm>
            <a:off x="7787957" y="4538832"/>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2</a:t>
            </a:r>
          </a:p>
        </p:txBody>
      </p:sp>
      <p:sp>
        <p:nvSpPr>
          <p:cNvPr id="8" name="Flowchart: Connector 7">
            <a:extLst>
              <a:ext uri="{FF2B5EF4-FFF2-40B4-BE49-F238E27FC236}">
                <a16:creationId xmlns:a16="http://schemas.microsoft.com/office/drawing/2014/main" id="{A7065972-6CE0-B4D0-384D-49E565ED59B8}"/>
              </a:ext>
            </a:extLst>
          </p:cNvPr>
          <p:cNvSpPr/>
          <p:nvPr/>
        </p:nvSpPr>
        <p:spPr>
          <a:xfrm>
            <a:off x="7160259" y="3457498"/>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3</a:t>
            </a:r>
          </a:p>
        </p:txBody>
      </p:sp>
      <p:sp>
        <p:nvSpPr>
          <p:cNvPr id="9" name="Flowchart: Connector 8">
            <a:extLst>
              <a:ext uri="{FF2B5EF4-FFF2-40B4-BE49-F238E27FC236}">
                <a16:creationId xmlns:a16="http://schemas.microsoft.com/office/drawing/2014/main" id="{1464DB8E-B4F8-CF7C-FF15-33BCA9D64AD7}"/>
              </a:ext>
            </a:extLst>
          </p:cNvPr>
          <p:cNvSpPr/>
          <p:nvPr/>
        </p:nvSpPr>
        <p:spPr>
          <a:xfrm>
            <a:off x="7922259" y="983843"/>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5</a:t>
            </a:r>
          </a:p>
        </p:txBody>
      </p:sp>
      <p:sp>
        <p:nvSpPr>
          <p:cNvPr id="10" name="TextBox 9">
            <a:extLst>
              <a:ext uri="{FF2B5EF4-FFF2-40B4-BE49-F238E27FC236}">
                <a16:creationId xmlns:a16="http://schemas.microsoft.com/office/drawing/2014/main" id="{85FE1693-1950-6ABD-60AA-E95A0F4344A4}"/>
              </a:ext>
            </a:extLst>
          </p:cNvPr>
          <p:cNvSpPr txBox="1"/>
          <p:nvPr/>
        </p:nvSpPr>
        <p:spPr>
          <a:xfrm>
            <a:off x="3048000" y="703329"/>
            <a:ext cx="4953000" cy="646331"/>
          </a:xfrm>
          <a:prstGeom prst="rect">
            <a:avLst/>
          </a:prstGeom>
          <a:noFill/>
        </p:spPr>
        <p:txBody>
          <a:bodyPr wrap="square" rtlCol="0">
            <a:spAutoFit/>
          </a:bodyPr>
          <a:lstStyle/>
          <a:p>
            <a:r>
              <a:rPr lang="en-US" sz="3600" b="1" dirty="0">
                <a:solidFill>
                  <a:srgbClr val="641800"/>
                </a:solidFill>
                <a:latin typeface="Adobe Devanagari"/>
              </a:rPr>
              <a:t>Research Objectives</a:t>
            </a:r>
          </a:p>
        </p:txBody>
      </p:sp>
      <p:sp>
        <p:nvSpPr>
          <p:cNvPr id="11" name="Rectangle: Rounded Corners 10">
            <a:extLst>
              <a:ext uri="{FF2B5EF4-FFF2-40B4-BE49-F238E27FC236}">
                <a16:creationId xmlns:a16="http://schemas.microsoft.com/office/drawing/2014/main" id="{100295E9-E6ED-4E9A-BD91-810C7E726A87}"/>
              </a:ext>
            </a:extLst>
          </p:cNvPr>
          <p:cNvSpPr/>
          <p:nvPr/>
        </p:nvSpPr>
        <p:spPr>
          <a:xfrm>
            <a:off x="442383" y="1874633"/>
            <a:ext cx="4724401" cy="3306967"/>
          </a:xfrm>
          <a:prstGeom prst="roundRect">
            <a:avLst/>
          </a:prstGeom>
          <a:solidFill>
            <a:srgbClr val="6418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0F3F8A2-BB12-255A-00E5-D2BC5DEC6D4C}"/>
              </a:ext>
            </a:extLst>
          </p:cNvPr>
          <p:cNvSpPr txBox="1"/>
          <p:nvPr/>
        </p:nvSpPr>
        <p:spPr>
          <a:xfrm>
            <a:off x="849895" y="2189288"/>
            <a:ext cx="4038599" cy="2677656"/>
          </a:xfrm>
          <a:prstGeom prst="rect">
            <a:avLst/>
          </a:prstGeom>
          <a:noFill/>
        </p:spPr>
        <p:txBody>
          <a:bodyPr wrap="square" rtlCol="0">
            <a:spAutoFit/>
          </a:bodyPr>
          <a:lstStyle/>
          <a:p>
            <a:r>
              <a:rPr lang="en-US" sz="2800" dirty="0">
                <a:solidFill>
                  <a:schemeClr val="bg1"/>
                </a:solidFill>
                <a:latin typeface="Adobe Devanagari"/>
              </a:rPr>
              <a:t>Develop an Advanced System for Accurate Detection and Severity Assessment of Eczema Using Image Processing Techniques.</a:t>
            </a:r>
          </a:p>
        </p:txBody>
      </p:sp>
      <p:pic>
        <p:nvPicPr>
          <p:cNvPr id="13" name="Picture 12">
            <a:extLst>
              <a:ext uri="{FF2B5EF4-FFF2-40B4-BE49-F238E27FC236}">
                <a16:creationId xmlns:a16="http://schemas.microsoft.com/office/drawing/2014/main" id="{665EE3D1-0EB4-72A3-17A4-F2D1A62228D7}"/>
              </a:ext>
            </a:extLst>
          </p:cNvPr>
          <p:cNvPicPr>
            <a:picLocks noChangeAspect="1"/>
          </p:cNvPicPr>
          <p:nvPr/>
        </p:nvPicPr>
        <p:blipFill>
          <a:blip r:embed="rId3" cstate="print">
            <a:extLst>
              <a:ext uri="{28A0092B-C50C-407E-A947-70E740481C1C}">
                <a14:useLocalDpi xmlns:a14="http://schemas.microsoft.com/office/drawing/2010/main" val="0"/>
              </a:ext>
            </a:extLst>
          </a:blip>
          <a:srcRect l="6523" r="6523"/>
          <a:stretch/>
        </p:blipFill>
        <p:spPr>
          <a:xfrm>
            <a:off x="8516090" y="2151236"/>
            <a:ext cx="3082079" cy="2140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92438670-250A-DF74-5FEA-2170BD813BE9}"/>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483091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lang="en-US" sz="2800" cap="none" dirty="0"/>
              <a:t>Training Deep Learning Models - Detection</a:t>
            </a:r>
            <a:endParaRPr lang="en-US" sz="2800" b="1" cap="none" dirty="0"/>
          </a:p>
        </p:txBody>
      </p:sp>
      <p:sp>
        <p:nvSpPr>
          <p:cNvPr id="9" name="Rectangle: Diagonal Corners Rounded 8">
            <a:extLst>
              <a:ext uri="{FF2B5EF4-FFF2-40B4-BE49-F238E27FC236}">
                <a16:creationId xmlns:a16="http://schemas.microsoft.com/office/drawing/2014/main" id="{8B3C6C12-A97C-40EB-95DC-489A4FD9FA23}"/>
              </a:ext>
            </a:extLst>
          </p:cNvPr>
          <p:cNvSpPr/>
          <p:nvPr/>
        </p:nvSpPr>
        <p:spPr>
          <a:xfrm>
            <a:off x="198617" y="1699364"/>
            <a:ext cx="5829605" cy="4411132"/>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10" name="TextBox 9">
            <a:extLst>
              <a:ext uri="{FF2B5EF4-FFF2-40B4-BE49-F238E27FC236}">
                <a16:creationId xmlns:a16="http://schemas.microsoft.com/office/drawing/2014/main" id="{4ADC42D7-8FC7-4BC0-ADDB-8349204DEC22}"/>
              </a:ext>
            </a:extLst>
          </p:cNvPr>
          <p:cNvSpPr txBox="1"/>
          <p:nvPr/>
        </p:nvSpPr>
        <p:spPr>
          <a:xfrm>
            <a:off x="362919" y="2119826"/>
            <a:ext cx="5534688" cy="3323987"/>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dobe Devanagari"/>
              </a:rPr>
              <a:t>Combines multi-scale feature detection with residual learning for better performance.</a:t>
            </a:r>
          </a:p>
          <a:p>
            <a:endParaRPr lang="en-US" sz="1600"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Built the model using InceptionResNetV2 as the base, adding global average pooling, dropout layers, and dense layers for binary classification(normal/ psoriasis skin).</a:t>
            </a:r>
          </a:p>
          <a:p>
            <a:endParaRPr lang="en-US"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Compiled the model with the Adam optimizer and sparse categorical cross-entropy loss for effective training.</a:t>
            </a:r>
          </a:p>
          <a:p>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Trained the model for 20 epochs using augmented data, validating performance on a separate dataset to ensure robust classification.</a:t>
            </a:r>
          </a:p>
        </p:txBody>
      </p:sp>
      <p:sp>
        <p:nvSpPr>
          <p:cNvPr id="12" name="Rectangle: Diagonal Corners Rounded 11">
            <a:extLst>
              <a:ext uri="{FF2B5EF4-FFF2-40B4-BE49-F238E27FC236}">
                <a16:creationId xmlns:a16="http://schemas.microsoft.com/office/drawing/2014/main" id="{95C093C6-2146-4BC7-B8E0-ADAC9FFFE242}"/>
              </a:ext>
            </a:extLst>
          </p:cNvPr>
          <p:cNvSpPr/>
          <p:nvPr/>
        </p:nvSpPr>
        <p:spPr>
          <a:xfrm>
            <a:off x="533400" y="925778"/>
            <a:ext cx="22098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 InceptionResNetV2</a:t>
            </a:r>
          </a:p>
        </p:txBody>
      </p:sp>
      <p:pic>
        <p:nvPicPr>
          <p:cNvPr id="6" name="Picture 5" descr="A diagram of a diagram&#10;&#10;Description automatically generated with medium confidence">
            <a:extLst>
              <a:ext uri="{FF2B5EF4-FFF2-40B4-BE49-F238E27FC236}">
                <a16:creationId xmlns:a16="http://schemas.microsoft.com/office/drawing/2014/main" id="{259D45D1-D535-434A-8D5A-5422AFDE02EE}"/>
              </a:ext>
            </a:extLst>
          </p:cNvPr>
          <p:cNvPicPr>
            <a:picLocks noChangeAspect="1"/>
          </p:cNvPicPr>
          <p:nvPr/>
        </p:nvPicPr>
        <p:blipFill>
          <a:blip r:embed="rId3"/>
          <a:stretch>
            <a:fillRect/>
          </a:stretch>
        </p:blipFill>
        <p:spPr>
          <a:xfrm>
            <a:off x="6861797" y="44143"/>
            <a:ext cx="4251381" cy="3338819"/>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94A5BE78-1822-41A9-9899-3A12C3F98EDA}"/>
              </a:ext>
            </a:extLst>
          </p:cNvPr>
          <p:cNvPicPr>
            <a:picLocks noChangeAspect="1"/>
          </p:cNvPicPr>
          <p:nvPr/>
        </p:nvPicPr>
        <p:blipFill>
          <a:blip r:embed="rId4"/>
          <a:stretch>
            <a:fillRect/>
          </a:stretch>
        </p:blipFill>
        <p:spPr>
          <a:xfrm>
            <a:off x="6861797" y="3627437"/>
            <a:ext cx="4353533" cy="2133898"/>
          </a:xfrm>
          <a:prstGeom prst="rect">
            <a:avLst/>
          </a:prstGeom>
        </p:spPr>
      </p:pic>
    </p:spTree>
    <p:extLst>
      <p:ext uri="{BB962C8B-B14F-4D97-AF65-F5344CB8AC3E}">
        <p14:creationId xmlns:p14="http://schemas.microsoft.com/office/powerpoint/2010/main" val="1414883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lang="en-US" sz="2800" cap="none" dirty="0"/>
              <a:t>Training Deep Learning Models - Detection</a:t>
            </a:r>
            <a:endParaRPr lang="en-US" sz="2800" b="1" cap="none" dirty="0"/>
          </a:p>
        </p:txBody>
      </p:sp>
      <p:sp>
        <p:nvSpPr>
          <p:cNvPr id="12" name="Rectangle: Diagonal Corners Rounded 11">
            <a:extLst>
              <a:ext uri="{FF2B5EF4-FFF2-40B4-BE49-F238E27FC236}">
                <a16:creationId xmlns:a16="http://schemas.microsoft.com/office/drawing/2014/main" id="{95C093C6-2146-4BC7-B8E0-ADAC9FFFE242}"/>
              </a:ext>
            </a:extLst>
          </p:cNvPr>
          <p:cNvSpPr/>
          <p:nvPr/>
        </p:nvSpPr>
        <p:spPr>
          <a:xfrm>
            <a:off x="533400" y="925778"/>
            <a:ext cx="22098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 InceptionResNetV2</a:t>
            </a:r>
          </a:p>
        </p:txBody>
      </p:sp>
      <p:pic>
        <p:nvPicPr>
          <p:cNvPr id="7" name="Picture 6" descr="A graph of a graph&#10;&#10;Description automatically generated with medium confidence">
            <a:extLst>
              <a:ext uri="{FF2B5EF4-FFF2-40B4-BE49-F238E27FC236}">
                <a16:creationId xmlns:a16="http://schemas.microsoft.com/office/drawing/2014/main" id="{CB4EC612-AD14-4575-A01B-7C2E9FD11542}"/>
              </a:ext>
            </a:extLst>
          </p:cNvPr>
          <p:cNvPicPr>
            <a:picLocks noChangeAspect="1"/>
          </p:cNvPicPr>
          <p:nvPr/>
        </p:nvPicPr>
        <p:blipFill>
          <a:blip r:embed="rId3"/>
          <a:stretch>
            <a:fillRect/>
          </a:stretch>
        </p:blipFill>
        <p:spPr>
          <a:xfrm>
            <a:off x="442122" y="1551589"/>
            <a:ext cx="11307753" cy="4639322"/>
          </a:xfrm>
          <a:prstGeom prst="rect">
            <a:avLst/>
          </a:prstGeom>
        </p:spPr>
      </p:pic>
    </p:spTree>
    <p:extLst>
      <p:ext uri="{BB962C8B-B14F-4D97-AF65-F5344CB8AC3E}">
        <p14:creationId xmlns:p14="http://schemas.microsoft.com/office/powerpoint/2010/main" val="3643365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lang="en-US" cap="none" dirty="0"/>
              <a:t>Training Deep Learning Models – Severity Classification</a:t>
            </a:r>
            <a:endParaRPr lang="en-US" sz="40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533400" y="925778"/>
            <a:ext cx="16002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MobileNetV2</a:t>
            </a:r>
          </a:p>
        </p:txBody>
      </p:sp>
      <p:pic>
        <p:nvPicPr>
          <p:cNvPr id="7" name="Picture 6" descr="A screen shot of a computer program&#10;&#10;Description automatically generated">
            <a:extLst>
              <a:ext uri="{FF2B5EF4-FFF2-40B4-BE49-F238E27FC236}">
                <a16:creationId xmlns:a16="http://schemas.microsoft.com/office/drawing/2014/main" id="{BF3EE937-FE9D-49E3-B93E-725FBDB567E3}"/>
              </a:ext>
            </a:extLst>
          </p:cNvPr>
          <p:cNvPicPr>
            <a:picLocks noChangeAspect="1"/>
          </p:cNvPicPr>
          <p:nvPr/>
        </p:nvPicPr>
        <p:blipFill>
          <a:blip r:embed="rId3"/>
          <a:stretch>
            <a:fillRect/>
          </a:stretch>
        </p:blipFill>
        <p:spPr>
          <a:xfrm>
            <a:off x="533400" y="1558813"/>
            <a:ext cx="5410200" cy="1571844"/>
          </a:xfrm>
          <a:prstGeom prst="rect">
            <a:avLst/>
          </a:prstGeom>
        </p:spPr>
      </p:pic>
      <p:pic>
        <p:nvPicPr>
          <p:cNvPr id="9" name="Picture 8" descr="A screen shot of a computer program&#10;&#10;Description automatically generated">
            <a:extLst>
              <a:ext uri="{FF2B5EF4-FFF2-40B4-BE49-F238E27FC236}">
                <a16:creationId xmlns:a16="http://schemas.microsoft.com/office/drawing/2014/main" id="{73C503BA-1CF3-4631-850F-46DE4861FBED}"/>
              </a:ext>
            </a:extLst>
          </p:cNvPr>
          <p:cNvPicPr>
            <a:picLocks noChangeAspect="1"/>
          </p:cNvPicPr>
          <p:nvPr/>
        </p:nvPicPr>
        <p:blipFill>
          <a:blip r:embed="rId4"/>
          <a:stretch>
            <a:fillRect/>
          </a:stretch>
        </p:blipFill>
        <p:spPr>
          <a:xfrm>
            <a:off x="533400" y="3283934"/>
            <a:ext cx="5410200" cy="2777322"/>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B99AC8EC-421C-45CC-A3E4-3BB8B36677E0}"/>
              </a:ext>
            </a:extLst>
          </p:cNvPr>
          <p:cNvPicPr>
            <a:picLocks noChangeAspect="1"/>
          </p:cNvPicPr>
          <p:nvPr/>
        </p:nvPicPr>
        <p:blipFill>
          <a:blip r:embed="rId5"/>
          <a:stretch>
            <a:fillRect/>
          </a:stretch>
        </p:blipFill>
        <p:spPr>
          <a:xfrm>
            <a:off x="6069372" y="1550187"/>
            <a:ext cx="5963706" cy="4393413"/>
          </a:xfrm>
          <a:prstGeom prst="rect">
            <a:avLst/>
          </a:prstGeom>
        </p:spPr>
      </p:pic>
    </p:spTree>
    <p:extLst>
      <p:ext uri="{BB962C8B-B14F-4D97-AF65-F5344CB8AC3E}">
        <p14:creationId xmlns:p14="http://schemas.microsoft.com/office/powerpoint/2010/main" val="2881753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6384"/>
            <a:ext cx="11684000" cy="677864"/>
          </a:xfrm>
        </p:spPr>
        <p:txBody>
          <a:bodyPr>
            <a:normAutofit/>
          </a:bodyPr>
          <a:lstStyle/>
          <a:p>
            <a:r>
              <a:rPr lang="en-US" sz="2400" cap="none" dirty="0"/>
              <a:t>Deep Learning Models – Severity Classification</a:t>
            </a:r>
            <a:endParaRPr lang="en-US" sz="2400" b="1" cap="none" dirty="0"/>
          </a:p>
        </p:txBody>
      </p:sp>
      <p:sp>
        <p:nvSpPr>
          <p:cNvPr id="9" name="Rectangle: Diagonal Corners Rounded 8">
            <a:extLst>
              <a:ext uri="{FF2B5EF4-FFF2-40B4-BE49-F238E27FC236}">
                <a16:creationId xmlns:a16="http://schemas.microsoft.com/office/drawing/2014/main" id="{8B3C6C12-A97C-40EB-95DC-489A4FD9FA23}"/>
              </a:ext>
            </a:extLst>
          </p:cNvPr>
          <p:cNvSpPr/>
          <p:nvPr/>
        </p:nvSpPr>
        <p:spPr>
          <a:xfrm>
            <a:off x="198617" y="1584325"/>
            <a:ext cx="5829605" cy="45261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10" name="TextBox 9">
            <a:extLst>
              <a:ext uri="{FF2B5EF4-FFF2-40B4-BE49-F238E27FC236}">
                <a16:creationId xmlns:a16="http://schemas.microsoft.com/office/drawing/2014/main" id="{4ADC42D7-8FC7-4BC0-ADDB-8349204DEC22}"/>
              </a:ext>
            </a:extLst>
          </p:cNvPr>
          <p:cNvSpPr txBox="1"/>
          <p:nvPr/>
        </p:nvSpPr>
        <p:spPr>
          <a:xfrm>
            <a:off x="350439" y="1696244"/>
            <a:ext cx="5534688" cy="4308872"/>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dobe Devanagari"/>
              </a:rPr>
              <a:t>Efficient and fast, ideal for severity classification on resource-constrained systems.</a:t>
            </a:r>
          </a:p>
          <a:p>
            <a:endParaRPr lang="en-US" sz="1600"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Built the model using MobileNetV2 as the base for transfer learning, freezing its layers to retain pre-trained weights for feature extraction.</a:t>
            </a:r>
          </a:p>
          <a:p>
            <a:endParaRPr lang="en-US"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Added custom layers, including global average pooling, dropout for regularization, and dense layers with </a:t>
            </a:r>
            <a:r>
              <a:rPr lang="en-US" sz="1600" b="1" dirty="0" err="1">
                <a:solidFill>
                  <a:schemeClr val="bg1"/>
                </a:solidFill>
                <a:latin typeface="Adobe Devanagari"/>
              </a:rPr>
              <a:t>softmax</a:t>
            </a:r>
            <a:r>
              <a:rPr lang="en-US" sz="1600" b="1" dirty="0">
                <a:solidFill>
                  <a:schemeClr val="bg1"/>
                </a:solidFill>
                <a:latin typeface="Adobe Devanagari"/>
              </a:rPr>
              <a:t> activation for multi-class classification.</a:t>
            </a:r>
          </a:p>
          <a:p>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Compiled the model with the Adam optimizer and categorical cross-entropy loss for effective training across multiple classes.</a:t>
            </a:r>
          </a:p>
          <a:p>
            <a:pPr marL="285750" indent="-285750">
              <a:buFont typeface="Arial" panose="020B0604020202020204" pitchFamily="34" charset="0"/>
              <a:buChar char="•"/>
            </a:pPr>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Trained the model for 30 epochs, using validation data to monitor performance and ensure robust classification.</a:t>
            </a:r>
          </a:p>
        </p:txBody>
      </p:sp>
      <p:sp>
        <p:nvSpPr>
          <p:cNvPr id="11" name="Rectangle: Diagonal Corners Rounded 10">
            <a:extLst>
              <a:ext uri="{FF2B5EF4-FFF2-40B4-BE49-F238E27FC236}">
                <a16:creationId xmlns:a16="http://schemas.microsoft.com/office/drawing/2014/main" id="{E7A3CB94-E46B-47D0-9E35-27F79F1AD5DB}"/>
              </a:ext>
            </a:extLst>
          </p:cNvPr>
          <p:cNvSpPr/>
          <p:nvPr/>
        </p:nvSpPr>
        <p:spPr>
          <a:xfrm>
            <a:off x="533400" y="925778"/>
            <a:ext cx="16002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MobileNetV2</a:t>
            </a:r>
          </a:p>
        </p:txBody>
      </p:sp>
      <p:pic>
        <p:nvPicPr>
          <p:cNvPr id="13" name="Picture 12">
            <a:extLst>
              <a:ext uri="{FF2B5EF4-FFF2-40B4-BE49-F238E27FC236}">
                <a16:creationId xmlns:a16="http://schemas.microsoft.com/office/drawing/2014/main" id="{54F9BA02-F155-4A85-9DD9-DA70EC34CD14}"/>
              </a:ext>
            </a:extLst>
          </p:cNvPr>
          <p:cNvPicPr>
            <a:picLocks noChangeAspect="1"/>
          </p:cNvPicPr>
          <p:nvPr/>
        </p:nvPicPr>
        <p:blipFill>
          <a:blip r:embed="rId3"/>
          <a:stretch>
            <a:fillRect/>
          </a:stretch>
        </p:blipFill>
        <p:spPr>
          <a:xfrm>
            <a:off x="6973046" y="76200"/>
            <a:ext cx="4274130" cy="3614738"/>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A138C54A-31E9-408F-BC46-121661C10583}"/>
              </a:ext>
            </a:extLst>
          </p:cNvPr>
          <p:cNvPicPr>
            <a:picLocks noChangeAspect="1"/>
          </p:cNvPicPr>
          <p:nvPr/>
        </p:nvPicPr>
        <p:blipFill>
          <a:blip r:embed="rId4"/>
          <a:stretch>
            <a:fillRect/>
          </a:stretch>
        </p:blipFill>
        <p:spPr>
          <a:xfrm>
            <a:off x="6981512" y="3690938"/>
            <a:ext cx="4257197" cy="2495592"/>
          </a:xfrm>
          <a:prstGeom prst="rect">
            <a:avLst/>
          </a:prstGeom>
        </p:spPr>
      </p:pic>
    </p:spTree>
    <p:extLst>
      <p:ext uri="{BB962C8B-B14F-4D97-AF65-F5344CB8AC3E}">
        <p14:creationId xmlns:p14="http://schemas.microsoft.com/office/powerpoint/2010/main" val="401424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lang="en-US" cap="none" dirty="0"/>
              <a:t>Training Deep Learning Models – Severity Classification</a:t>
            </a:r>
            <a:endParaRPr lang="en-US" sz="40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533400" y="925778"/>
            <a:ext cx="7620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CNN</a:t>
            </a:r>
          </a:p>
        </p:txBody>
      </p:sp>
      <p:pic>
        <p:nvPicPr>
          <p:cNvPr id="8" name="Picture 7" descr="A computer screen with text and a white line&#10;&#10;Description automatically generated with medium confidence">
            <a:extLst>
              <a:ext uri="{FF2B5EF4-FFF2-40B4-BE49-F238E27FC236}">
                <a16:creationId xmlns:a16="http://schemas.microsoft.com/office/drawing/2014/main" id="{35095956-03E3-4F04-8C45-51797838DF2F}"/>
              </a:ext>
            </a:extLst>
          </p:cNvPr>
          <p:cNvPicPr>
            <a:picLocks noChangeAspect="1"/>
          </p:cNvPicPr>
          <p:nvPr/>
        </p:nvPicPr>
        <p:blipFill>
          <a:blip r:embed="rId3"/>
          <a:stretch>
            <a:fillRect/>
          </a:stretch>
        </p:blipFill>
        <p:spPr>
          <a:xfrm>
            <a:off x="139600" y="1834620"/>
            <a:ext cx="5658385" cy="2829192"/>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5A64CD9A-2900-402A-8DAF-74E5A1AB07E0}"/>
              </a:ext>
            </a:extLst>
          </p:cNvPr>
          <p:cNvPicPr>
            <a:picLocks noChangeAspect="1"/>
          </p:cNvPicPr>
          <p:nvPr/>
        </p:nvPicPr>
        <p:blipFill>
          <a:blip r:embed="rId4"/>
          <a:stretch>
            <a:fillRect/>
          </a:stretch>
        </p:blipFill>
        <p:spPr>
          <a:xfrm>
            <a:off x="5996629" y="1790557"/>
            <a:ext cx="5885988" cy="3391044"/>
          </a:xfrm>
          <a:prstGeom prst="rect">
            <a:avLst/>
          </a:prstGeom>
        </p:spPr>
      </p:pic>
    </p:spTree>
    <p:extLst>
      <p:ext uri="{BB962C8B-B14F-4D97-AF65-F5344CB8AC3E}">
        <p14:creationId xmlns:p14="http://schemas.microsoft.com/office/powerpoint/2010/main" val="4290607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6384"/>
            <a:ext cx="11684000" cy="677864"/>
          </a:xfrm>
        </p:spPr>
        <p:txBody>
          <a:bodyPr>
            <a:normAutofit/>
          </a:bodyPr>
          <a:lstStyle/>
          <a:p>
            <a:r>
              <a:rPr lang="en-US" sz="2400" cap="none" dirty="0"/>
              <a:t>Deep Learning Models – Severity Classification</a:t>
            </a:r>
            <a:endParaRPr lang="en-US" sz="2400" b="1" cap="none" dirty="0"/>
          </a:p>
        </p:txBody>
      </p:sp>
      <p:sp>
        <p:nvSpPr>
          <p:cNvPr id="9" name="Rectangle: Diagonal Corners Rounded 8">
            <a:extLst>
              <a:ext uri="{FF2B5EF4-FFF2-40B4-BE49-F238E27FC236}">
                <a16:creationId xmlns:a16="http://schemas.microsoft.com/office/drawing/2014/main" id="{8B3C6C12-A97C-40EB-95DC-489A4FD9FA23}"/>
              </a:ext>
            </a:extLst>
          </p:cNvPr>
          <p:cNvSpPr/>
          <p:nvPr/>
        </p:nvSpPr>
        <p:spPr>
          <a:xfrm>
            <a:off x="198617" y="1584325"/>
            <a:ext cx="5829605" cy="45261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10" name="TextBox 9">
            <a:extLst>
              <a:ext uri="{FF2B5EF4-FFF2-40B4-BE49-F238E27FC236}">
                <a16:creationId xmlns:a16="http://schemas.microsoft.com/office/drawing/2014/main" id="{4ADC42D7-8FC7-4BC0-ADDB-8349204DEC22}"/>
              </a:ext>
            </a:extLst>
          </p:cNvPr>
          <p:cNvSpPr txBox="1"/>
          <p:nvPr/>
        </p:nvSpPr>
        <p:spPr>
          <a:xfrm>
            <a:off x="346075" y="2062306"/>
            <a:ext cx="5534688" cy="3570208"/>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dobe Devanagari"/>
              </a:rPr>
              <a:t>Extracts detailed features from images, ensuring accurate severity classification.</a:t>
            </a:r>
          </a:p>
          <a:p>
            <a:endParaRPr lang="en-US" sz="1600"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Applied data augmentation techniques, including rotation, shifting, zooming, and horizontal flipping, to enhance data diversity.</a:t>
            </a:r>
          </a:p>
          <a:p>
            <a:endParaRPr lang="en-US"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Built a CNN model with convolutional layers, max-pooling, </a:t>
            </a:r>
            <a:r>
              <a:rPr lang="en-US" sz="1600" b="1" dirty="0" err="1">
                <a:solidFill>
                  <a:schemeClr val="bg1"/>
                </a:solidFill>
                <a:latin typeface="Adobe Devanagari"/>
              </a:rPr>
              <a:t>ReLU</a:t>
            </a:r>
            <a:r>
              <a:rPr lang="en-US" sz="1600" b="1" dirty="0">
                <a:solidFill>
                  <a:schemeClr val="bg1"/>
                </a:solidFill>
                <a:latin typeface="Adobe Devanagari"/>
              </a:rPr>
              <a:t> activation, dropout for regularization, and a </a:t>
            </a:r>
            <a:r>
              <a:rPr lang="en-US" sz="1600" b="1" dirty="0" err="1">
                <a:solidFill>
                  <a:schemeClr val="bg1"/>
                </a:solidFill>
                <a:latin typeface="Adobe Devanagari"/>
              </a:rPr>
              <a:t>softmax</a:t>
            </a:r>
            <a:r>
              <a:rPr lang="en-US" sz="1600" b="1" dirty="0">
                <a:solidFill>
                  <a:schemeClr val="bg1"/>
                </a:solidFill>
                <a:latin typeface="Adobe Devanagari"/>
              </a:rPr>
              <a:t> output layer for multi-class classification.</a:t>
            </a:r>
          </a:p>
          <a:p>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Compiled the model with the Adam optimizer and sparse categorical cross-entropy loss for effective multi-class classification.</a:t>
            </a:r>
          </a:p>
        </p:txBody>
      </p:sp>
      <p:sp>
        <p:nvSpPr>
          <p:cNvPr id="11" name="Rectangle: Diagonal Corners Rounded 10">
            <a:extLst>
              <a:ext uri="{FF2B5EF4-FFF2-40B4-BE49-F238E27FC236}">
                <a16:creationId xmlns:a16="http://schemas.microsoft.com/office/drawing/2014/main" id="{E7A3CB94-E46B-47D0-9E35-27F79F1AD5DB}"/>
              </a:ext>
            </a:extLst>
          </p:cNvPr>
          <p:cNvSpPr/>
          <p:nvPr/>
        </p:nvSpPr>
        <p:spPr>
          <a:xfrm>
            <a:off x="533400" y="925778"/>
            <a:ext cx="6858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CNN</a:t>
            </a:r>
          </a:p>
        </p:txBody>
      </p:sp>
      <p:pic>
        <p:nvPicPr>
          <p:cNvPr id="8" name="Picture 7">
            <a:extLst>
              <a:ext uri="{FF2B5EF4-FFF2-40B4-BE49-F238E27FC236}">
                <a16:creationId xmlns:a16="http://schemas.microsoft.com/office/drawing/2014/main" id="{1677F7A6-F98D-4E30-A3F2-AF1C6B90E696}"/>
              </a:ext>
            </a:extLst>
          </p:cNvPr>
          <p:cNvPicPr>
            <a:picLocks noChangeAspect="1"/>
          </p:cNvPicPr>
          <p:nvPr/>
        </p:nvPicPr>
        <p:blipFill>
          <a:blip r:embed="rId3"/>
          <a:stretch>
            <a:fillRect/>
          </a:stretch>
        </p:blipFill>
        <p:spPr>
          <a:xfrm>
            <a:off x="6858000" y="174851"/>
            <a:ext cx="4364230" cy="3690938"/>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BA2BCFFD-F5D9-4FBF-B458-A25D50C31069}"/>
              </a:ext>
            </a:extLst>
          </p:cNvPr>
          <p:cNvPicPr>
            <a:picLocks noChangeAspect="1"/>
          </p:cNvPicPr>
          <p:nvPr/>
        </p:nvPicPr>
        <p:blipFill>
          <a:blip r:embed="rId4"/>
          <a:stretch>
            <a:fillRect/>
          </a:stretch>
        </p:blipFill>
        <p:spPr>
          <a:xfrm>
            <a:off x="6318896" y="4094933"/>
            <a:ext cx="5582429" cy="1924319"/>
          </a:xfrm>
          <a:prstGeom prst="rect">
            <a:avLst/>
          </a:prstGeom>
        </p:spPr>
      </p:pic>
    </p:spTree>
    <p:extLst>
      <p:ext uri="{BB962C8B-B14F-4D97-AF65-F5344CB8AC3E}">
        <p14:creationId xmlns:p14="http://schemas.microsoft.com/office/powerpoint/2010/main" val="1801858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lang="en-US" cap="none" dirty="0"/>
              <a:t>Testing - Detection</a:t>
            </a:r>
            <a:endParaRPr lang="en-US" sz="4000" b="1" cap="none" dirty="0"/>
          </a:p>
        </p:txBody>
      </p:sp>
      <p:pic>
        <p:nvPicPr>
          <p:cNvPr id="6" name="Picture 5" descr="A screenshot of a computer screen&#10;&#10;Description automatically generated">
            <a:extLst>
              <a:ext uri="{FF2B5EF4-FFF2-40B4-BE49-F238E27FC236}">
                <a16:creationId xmlns:a16="http://schemas.microsoft.com/office/drawing/2014/main" id="{61BDDBD9-A1D8-46E3-BB16-0C4A4D8E6E96}"/>
              </a:ext>
            </a:extLst>
          </p:cNvPr>
          <p:cNvPicPr>
            <a:picLocks noChangeAspect="1"/>
          </p:cNvPicPr>
          <p:nvPr/>
        </p:nvPicPr>
        <p:blipFill>
          <a:blip r:embed="rId3"/>
          <a:stretch>
            <a:fillRect/>
          </a:stretch>
        </p:blipFill>
        <p:spPr>
          <a:xfrm>
            <a:off x="914400" y="945557"/>
            <a:ext cx="4370243" cy="5127752"/>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DC3C758F-C9DC-44EA-9F9F-67DED04AF26C}"/>
              </a:ext>
            </a:extLst>
          </p:cNvPr>
          <p:cNvPicPr>
            <a:picLocks noChangeAspect="1"/>
          </p:cNvPicPr>
          <p:nvPr/>
        </p:nvPicPr>
        <p:blipFill>
          <a:blip r:embed="rId4"/>
          <a:stretch>
            <a:fillRect/>
          </a:stretch>
        </p:blipFill>
        <p:spPr>
          <a:xfrm>
            <a:off x="6152395" y="228600"/>
            <a:ext cx="4820405" cy="5819309"/>
          </a:xfrm>
          <a:prstGeom prst="rect">
            <a:avLst/>
          </a:prstGeom>
        </p:spPr>
      </p:pic>
    </p:spTree>
    <p:extLst>
      <p:ext uri="{BB962C8B-B14F-4D97-AF65-F5344CB8AC3E}">
        <p14:creationId xmlns:p14="http://schemas.microsoft.com/office/powerpoint/2010/main" val="143274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lang="en-US" cap="none" dirty="0"/>
              <a:t>Testing – Severity calcification</a:t>
            </a:r>
            <a:endParaRPr lang="en-US" sz="4000" b="1" cap="none" dirty="0"/>
          </a:p>
        </p:txBody>
      </p:sp>
      <p:pic>
        <p:nvPicPr>
          <p:cNvPr id="7" name="Picture 6" descr="A screenshot of a screen&#10;&#10;Description automatically generated">
            <a:extLst>
              <a:ext uri="{FF2B5EF4-FFF2-40B4-BE49-F238E27FC236}">
                <a16:creationId xmlns:a16="http://schemas.microsoft.com/office/drawing/2014/main" id="{9F80A1EC-51E9-4A54-B656-9D6AF0AD676C}"/>
              </a:ext>
            </a:extLst>
          </p:cNvPr>
          <p:cNvPicPr>
            <a:picLocks noChangeAspect="1"/>
          </p:cNvPicPr>
          <p:nvPr/>
        </p:nvPicPr>
        <p:blipFill>
          <a:blip r:embed="rId3"/>
          <a:stretch>
            <a:fillRect/>
          </a:stretch>
        </p:blipFill>
        <p:spPr>
          <a:xfrm>
            <a:off x="1124817" y="876715"/>
            <a:ext cx="3808378" cy="5196594"/>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8A5E1AC8-ADC9-43D2-ABB0-9E387A1A2502}"/>
              </a:ext>
            </a:extLst>
          </p:cNvPr>
          <p:cNvPicPr>
            <a:picLocks noChangeAspect="1"/>
          </p:cNvPicPr>
          <p:nvPr/>
        </p:nvPicPr>
        <p:blipFill>
          <a:blip r:embed="rId4"/>
          <a:stretch>
            <a:fillRect/>
          </a:stretch>
        </p:blipFill>
        <p:spPr>
          <a:xfrm>
            <a:off x="6400800" y="499269"/>
            <a:ext cx="4666383" cy="5630021"/>
          </a:xfrm>
          <a:prstGeom prst="rect">
            <a:avLst/>
          </a:prstGeom>
        </p:spPr>
      </p:pic>
    </p:spTree>
    <p:extLst>
      <p:ext uri="{BB962C8B-B14F-4D97-AF65-F5344CB8AC3E}">
        <p14:creationId xmlns:p14="http://schemas.microsoft.com/office/powerpoint/2010/main" val="87920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lang="en-US" sz="4000" b="1" cap="none" dirty="0"/>
              <a:t>Backend Implementation</a:t>
            </a:r>
          </a:p>
        </p:txBody>
      </p:sp>
      <p:pic>
        <p:nvPicPr>
          <p:cNvPr id="6" name="Picture 5" descr="A screen shot of a computer program&#10;&#10;Description automatically generated">
            <a:extLst>
              <a:ext uri="{FF2B5EF4-FFF2-40B4-BE49-F238E27FC236}">
                <a16:creationId xmlns:a16="http://schemas.microsoft.com/office/drawing/2014/main" id="{DD472D68-BEC4-418B-BDEB-75CE8CAB013A}"/>
              </a:ext>
            </a:extLst>
          </p:cNvPr>
          <p:cNvPicPr>
            <a:picLocks noChangeAspect="1"/>
          </p:cNvPicPr>
          <p:nvPr/>
        </p:nvPicPr>
        <p:blipFill>
          <a:blip r:embed="rId3"/>
          <a:stretch>
            <a:fillRect/>
          </a:stretch>
        </p:blipFill>
        <p:spPr>
          <a:xfrm>
            <a:off x="1066800" y="872068"/>
            <a:ext cx="10591800" cy="5204385"/>
          </a:xfrm>
          <a:prstGeom prst="rect">
            <a:avLst/>
          </a:prstGeom>
        </p:spPr>
      </p:pic>
    </p:spTree>
    <p:extLst>
      <p:ext uri="{BB962C8B-B14F-4D97-AF65-F5344CB8AC3E}">
        <p14:creationId xmlns:p14="http://schemas.microsoft.com/office/powerpoint/2010/main" val="298266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lang="en-US" sz="4000" b="1" cap="none" dirty="0"/>
              <a:t>Backend Implementation</a:t>
            </a:r>
          </a:p>
        </p:txBody>
      </p:sp>
      <p:pic>
        <p:nvPicPr>
          <p:cNvPr id="7" name="Picture 6" descr="A screenshot of a computer screen&#10;&#10;Description automatically generated">
            <a:extLst>
              <a:ext uri="{FF2B5EF4-FFF2-40B4-BE49-F238E27FC236}">
                <a16:creationId xmlns:a16="http://schemas.microsoft.com/office/drawing/2014/main" id="{D14F9C51-5BC7-40DD-A800-41FF501B6E03}"/>
              </a:ext>
            </a:extLst>
          </p:cNvPr>
          <p:cNvPicPr>
            <a:picLocks noChangeAspect="1"/>
          </p:cNvPicPr>
          <p:nvPr/>
        </p:nvPicPr>
        <p:blipFill>
          <a:blip r:embed="rId3"/>
          <a:stretch>
            <a:fillRect/>
          </a:stretch>
        </p:blipFill>
        <p:spPr>
          <a:xfrm>
            <a:off x="207084" y="1082676"/>
            <a:ext cx="6324600" cy="474866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5E361A0-F04A-4FA8-80D8-59F607ACB755}"/>
              </a:ext>
            </a:extLst>
          </p:cNvPr>
          <p:cNvPicPr>
            <a:picLocks noChangeAspect="1"/>
          </p:cNvPicPr>
          <p:nvPr/>
        </p:nvPicPr>
        <p:blipFill>
          <a:blip r:embed="rId4"/>
          <a:stretch>
            <a:fillRect/>
          </a:stretch>
        </p:blipFill>
        <p:spPr>
          <a:xfrm>
            <a:off x="5558016" y="1082676"/>
            <a:ext cx="6324601" cy="4748664"/>
          </a:xfrm>
          <a:prstGeom prst="rect">
            <a:avLst/>
          </a:prstGeom>
        </p:spPr>
      </p:pic>
    </p:spTree>
    <p:extLst>
      <p:ext uri="{BB962C8B-B14F-4D97-AF65-F5344CB8AC3E}">
        <p14:creationId xmlns:p14="http://schemas.microsoft.com/office/powerpoint/2010/main" val="3404699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0FFC4-FD36-C895-63DC-5E67BD2F6F2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FC570D3-AE96-8738-33C3-66517832C6AF}"/>
              </a:ext>
            </a:extLst>
          </p:cNvPr>
          <p:cNvSpPr>
            <a:spLocks noGrp="1"/>
          </p:cNvSpPr>
          <p:nvPr>
            <p:ph type="subTitle" idx="1"/>
          </p:nvPr>
        </p:nvSpPr>
        <p:spPr/>
        <p:txBody>
          <a:bodyPr/>
          <a:lstStyle/>
          <a:p>
            <a:endParaRPr lang="en-US"/>
          </a:p>
        </p:txBody>
      </p:sp>
      <p:pic>
        <p:nvPicPr>
          <p:cNvPr id="4" name="Picture 3" descr="A white background with brown spots&#10;&#10;Description automatically generated">
            <a:extLst>
              <a:ext uri="{FF2B5EF4-FFF2-40B4-BE49-F238E27FC236}">
                <a16:creationId xmlns:a16="http://schemas.microsoft.com/office/drawing/2014/main" id="{D9A9318B-C64C-F540-4351-404D7B88A2D1}"/>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0"/>
            <a:ext cx="12192000" cy="6248837"/>
          </a:xfrm>
          <a:prstGeom prst="rect">
            <a:avLst/>
          </a:prstGeom>
        </p:spPr>
      </p:pic>
      <p:sp>
        <p:nvSpPr>
          <p:cNvPr id="5" name="Flowchart: Connector 4">
            <a:extLst>
              <a:ext uri="{FF2B5EF4-FFF2-40B4-BE49-F238E27FC236}">
                <a16:creationId xmlns:a16="http://schemas.microsoft.com/office/drawing/2014/main" id="{3049A5DD-51E1-E6CA-1966-31FB054021D4}"/>
              </a:ext>
            </a:extLst>
          </p:cNvPr>
          <p:cNvSpPr/>
          <p:nvPr/>
        </p:nvSpPr>
        <p:spPr>
          <a:xfrm>
            <a:off x="7124700" y="1247055"/>
            <a:ext cx="1143000" cy="1066800"/>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641800"/>
                </a:solidFill>
                <a:latin typeface="Adobe Devanagari"/>
              </a:rPr>
              <a:t>5</a:t>
            </a:r>
          </a:p>
        </p:txBody>
      </p:sp>
      <p:sp>
        <p:nvSpPr>
          <p:cNvPr id="6" name="Flowchart: Connector 5">
            <a:extLst>
              <a:ext uri="{FF2B5EF4-FFF2-40B4-BE49-F238E27FC236}">
                <a16:creationId xmlns:a16="http://schemas.microsoft.com/office/drawing/2014/main" id="{838241E7-7134-A109-08E2-FB75FB6979F7}"/>
              </a:ext>
            </a:extLst>
          </p:cNvPr>
          <p:cNvSpPr/>
          <p:nvPr/>
        </p:nvSpPr>
        <p:spPr>
          <a:xfrm>
            <a:off x="9311957" y="50292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1</a:t>
            </a:r>
          </a:p>
        </p:txBody>
      </p:sp>
      <p:sp>
        <p:nvSpPr>
          <p:cNvPr id="7" name="Flowchart: Connector 6">
            <a:extLst>
              <a:ext uri="{FF2B5EF4-FFF2-40B4-BE49-F238E27FC236}">
                <a16:creationId xmlns:a16="http://schemas.microsoft.com/office/drawing/2014/main" id="{B17529DC-3A96-3B38-13BF-B38D641D22A5}"/>
              </a:ext>
            </a:extLst>
          </p:cNvPr>
          <p:cNvSpPr/>
          <p:nvPr/>
        </p:nvSpPr>
        <p:spPr>
          <a:xfrm>
            <a:off x="8135090" y="4655615"/>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2</a:t>
            </a:r>
          </a:p>
        </p:txBody>
      </p:sp>
      <p:sp>
        <p:nvSpPr>
          <p:cNvPr id="8" name="Flowchart: Connector 7">
            <a:extLst>
              <a:ext uri="{FF2B5EF4-FFF2-40B4-BE49-F238E27FC236}">
                <a16:creationId xmlns:a16="http://schemas.microsoft.com/office/drawing/2014/main" id="{54B5D65A-73F6-231D-BEA2-C81820631C5A}"/>
              </a:ext>
            </a:extLst>
          </p:cNvPr>
          <p:cNvSpPr/>
          <p:nvPr/>
        </p:nvSpPr>
        <p:spPr>
          <a:xfrm>
            <a:off x="7315200" y="3806501"/>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3</a:t>
            </a:r>
          </a:p>
        </p:txBody>
      </p:sp>
      <p:sp>
        <p:nvSpPr>
          <p:cNvPr id="9" name="Flowchart: Connector 8">
            <a:extLst>
              <a:ext uri="{FF2B5EF4-FFF2-40B4-BE49-F238E27FC236}">
                <a16:creationId xmlns:a16="http://schemas.microsoft.com/office/drawing/2014/main" id="{67497CB2-DDB4-E736-C84C-1EF1FD56FE12}"/>
              </a:ext>
            </a:extLst>
          </p:cNvPr>
          <p:cNvSpPr/>
          <p:nvPr/>
        </p:nvSpPr>
        <p:spPr>
          <a:xfrm>
            <a:off x="7016751" y="2697367"/>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4</a:t>
            </a:r>
          </a:p>
        </p:txBody>
      </p:sp>
      <p:sp>
        <p:nvSpPr>
          <p:cNvPr id="10" name="TextBox 9">
            <a:extLst>
              <a:ext uri="{FF2B5EF4-FFF2-40B4-BE49-F238E27FC236}">
                <a16:creationId xmlns:a16="http://schemas.microsoft.com/office/drawing/2014/main" id="{D341C69C-5572-44F6-74D1-0B09DB3B2A29}"/>
              </a:ext>
            </a:extLst>
          </p:cNvPr>
          <p:cNvSpPr txBox="1"/>
          <p:nvPr/>
        </p:nvSpPr>
        <p:spPr>
          <a:xfrm>
            <a:off x="3048000" y="703329"/>
            <a:ext cx="4953000" cy="646331"/>
          </a:xfrm>
          <a:prstGeom prst="rect">
            <a:avLst/>
          </a:prstGeom>
          <a:noFill/>
        </p:spPr>
        <p:txBody>
          <a:bodyPr wrap="square" rtlCol="0">
            <a:spAutoFit/>
          </a:bodyPr>
          <a:lstStyle/>
          <a:p>
            <a:r>
              <a:rPr lang="en-US" sz="3600" b="1" dirty="0">
                <a:solidFill>
                  <a:srgbClr val="641800"/>
                </a:solidFill>
                <a:latin typeface="Adobe Devanagari"/>
              </a:rPr>
              <a:t>Research Objectives</a:t>
            </a:r>
          </a:p>
        </p:txBody>
      </p:sp>
      <p:sp>
        <p:nvSpPr>
          <p:cNvPr id="11" name="Rectangle: Rounded Corners 10">
            <a:extLst>
              <a:ext uri="{FF2B5EF4-FFF2-40B4-BE49-F238E27FC236}">
                <a16:creationId xmlns:a16="http://schemas.microsoft.com/office/drawing/2014/main" id="{90ADB2E1-3AB0-1235-244F-1C9BA3B3EBD7}"/>
              </a:ext>
            </a:extLst>
          </p:cNvPr>
          <p:cNvSpPr/>
          <p:nvPr/>
        </p:nvSpPr>
        <p:spPr>
          <a:xfrm>
            <a:off x="442383" y="1874633"/>
            <a:ext cx="4724401" cy="3306967"/>
          </a:xfrm>
          <a:prstGeom prst="roundRect">
            <a:avLst/>
          </a:prstGeom>
          <a:solidFill>
            <a:srgbClr val="6418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8C8A2E-9314-8135-27EB-97E492C038DD}"/>
              </a:ext>
            </a:extLst>
          </p:cNvPr>
          <p:cNvSpPr txBox="1"/>
          <p:nvPr/>
        </p:nvSpPr>
        <p:spPr>
          <a:xfrm>
            <a:off x="834658" y="2408846"/>
            <a:ext cx="4038599" cy="2246769"/>
          </a:xfrm>
          <a:prstGeom prst="rect">
            <a:avLst/>
          </a:prstGeom>
          <a:noFill/>
        </p:spPr>
        <p:txBody>
          <a:bodyPr wrap="square" rtlCol="0">
            <a:spAutoFit/>
          </a:bodyPr>
          <a:lstStyle/>
          <a:p>
            <a:r>
              <a:rPr lang="en-US" sz="2800" dirty="0">
                <a:solidFill>
                  <a:schemeClr val="bg1"/>
                </a:solidFill>
                <a:latin typeface="Adobe Devanagari"/>
              </a:rPr>
              <a:t>Apply Machine Learning and Computer Vision to Detect Psoriasis and Assess Its Scaling Severity from Images.</a:t>
            </a:r>
          </a:p>
        </p:txBody>
      </p:sp>
      <p:pic>
        <p:nvPicPr>
          <p:cNvPr id="13" name="Picture 12">
            <a:extLst>
              <a:ext uri="{FF2B5EF4-FFF2-40B4-BE49-F238E27FC236}">
                <a16:creationId xmlns:a16="http://schemas.microsoft.com/office/drawing/2014/main" id="{B1FAA3CC-B30A-63E5-E9E6-ED2242D5D4B7}"/>
              </a:ext>
            </a:extLst>
          </p:cNvPr>
          <p:cNvPicPr>
            <a:picLocks noChangeAspect="1"/>
          </p:cNvPicPr>
          <p:nvPr/>
        </p:nvPicPr>
        <p:blipFill>
          <a:blip r:embed="rId3">
            <a:extLst>
              <a:ext uri="{28A0092B-C50C-407E-A947-70E740481C1C}">
                <a14:useLocalDpi xmlns:a14="http://schemas.microsoft.com/office/drawing/2010/main" val="0"/>
              </a:ext>
            </a:extLst>
          </a:blip>
          <a:srcRect t="6265" b="6265"/>
          <a:stretch/>
        </p:blipFill>
        <p:spPr>
          <a:xfrm>
            <a:off x="8516090" y="2151236"/>
            <a:ext cx="3082079" cy="2140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08525359-8170-05CE-7A49-739789470C3E}"/>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299834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lang="en-US" sz="2800" b="1" cap="none" dirty="0"/>
              <a:t>Multi-Scale </a:t>
            </a:r>
            <a:r>
              <a:rPr lang="en-US" sz="2800" b="1" cap="none" dirty="0" err="1"/>
              <a:t>Superpixel</a:t>
            </a:r>
            <a:r>
              <a:rPr lang="en-US" sz="2800" b="1" cap="none" dirty="0"/>
              <a:t> Segmentation and Analysis Framework</a:t>
            </a:r>
          </a:p>
        </p:txBody>
      </p:sp>
      <p:sp>
        <p:nvSpPr>
          <p:cNvPr id="8" name="Rectangle: Diagonal Corners Rounded 7">
            <a:extLst>
              <a:ext uri="{FF2B5EF4-FFF2-40B4-BE49-F238E27FC236}">
                <a16:creationId xmlns:a16="http://schemas.microsoft.com/office/drawing/2014/main" id="{7956805E-9149-45CB-961E-010A289D0737}"/>
              </a:ext>
            </a:extLst>
          </p:cNvPr>
          <p:cNvSpPr/>
          <p:nvPr/>
        </p:nvSpPr>
        <p:spPr>
          <a:xfrm>
            <a:off x="289808" y="738002"/>
            <a:ext cx="6415792" cy="5434197"/>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11" name="TextBox 10">
            <a:extLst>
              <a:ext uri="{FF2B5EF4-FFF2-40B4-BE49-F238E27FC236}">
                <a16:creationId xmlns:a16="http://schemas.microsoft.com/office/drawing/2014/main" id="{677760E8-093F-44D3-9A4C-3217C43B2733}"/>
              </a:ext>
            </a:extLst>
          </p:cNvPr>
          <p:cNvSpPr txBox="1"/>
          <p:nvPr/>
        </p:nvSpPr>
        <p:spPr>
          <a:xfrm>
            <a:off x="373504" y="1023939"/>
            <a:ext cx="6248400" cy="5047536"/>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dobe Devanagari"/>
              </a:rPr>
              <a:t>Performed Multi-Scale SLIC Segmentation at scales (100, 300, 500) to capture varying levels of detail.</a:t>
            </a:r>
          </a:p>
          <a:p>
            <a:endParaRPr lang="en-US" sz="1600"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Extracted properties such as area and centroid for each </a:t>
            </a:r>
            <a:r>
              <a:rPr lang="en-US" sz="1600" b="1" dirty="0" err="1">
                <a:solidFill>
                  <a:schemeClr val="bg1"/>
                </a:solidFill>
                <a:latin typeface="Adobe Devanagari"/>
              </a:rPr>
              <a:t>superpixel</a:t>
            </a:r>
            <a:r>
              <a:rPr lang="en-US" sz="1600" b="1" dirty="0">
                <a:solidFill>
                  <a:schemeClr val="bg1"/>
                </a:solidFill>
                <a:latin typeface="Adobe Devanagari"/>
              </a:rPr>
              <a:t> to analyze </a:t>
            </a:r>
            <a:r>
              <a:rPr lang="en-US" sz="1600" b="1" dirty="0" err="1">
                <a:solidFill>
                  <a:schemeClr val="bg1"/>
                </a:solidFill>
                <a:latin typeface="Adobe Devanagari"/>
              </a:rPr>
              <a:t>superpixel</a:t>
            </a:r>
            <a:r>
              <a:rPr lang="en-US" sz="1600" b="1" dirty="0">
                <a:solidFill>
                  <a:schemeClr val="bg1"/>
                </a:solidFill>
                <a:latin typeface="Adobe Devanagari"/>
              </a:rPr>
              <a:t> characteristics.</a:t>
            </a:r>
          </a:p>
          <a:p>
            <a:pPr marL="285750" indent="-285750">
              <a:buFont typeface="Arial" panose="020B0604020202020204" pitchFamily="34" charset="0"/>
              <a:buChar char="•"/>
            </a:pPr>
            <a:endParaRPr lang="en-US"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Computed mean pairwise distance and dispersion to measure </a:t>
            </a:r>
            <a:r>
              <a:rPr lang="en-US" sz="1600" b="1" dirty="0" err="1">
                <a:solidFill>
                  <a:schemeClr val="bg1"/>
                </a:solidFill>
                <a:latin typeface="Adobe Devanagari"/>
              </a:rPr>
              <a:t>superpixel</a:t>
            </a:r>
            <a:r>
              <a:rPr lang="en-US" sz="1600" b="1" dirty="0">
                <a:solidFill>
                  <a:schemeClr val="bg1"/>
                </a:solidFill>
                <a:latin typeface="Adobe Devanagari"/>
              </a:rPr>
              <a:t> clustering.</a:t>
            </a:r>
          </a:p>
          <a:p>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Extracted centroids and areas as feature vectors and standardized feature lengths for similarity calculation.</a:t>
            </a:r>
          </a:p>
          <a:p>
            <a:pPr marL="285750" indent="-285750">
              <a:buFont typeface="Arial" panose="020B0604020202020204" pitchFamily="34" charset="0"/>
              <a:buChar char="•"/>
            </a:pPr>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Calculated cosine similarity between images based on extracted </a:t>
            </a:r>
            <a:r>
              <a:rPr lang="en-US" sz="1600" b="1" dirty="0" err="1">
                <a:solidFill>
                  <a:schemeClr val="bg1"/>
                </a:solidFill>
                <a:latin typeface="Adobe Devanagari"/>
              </a:rPr>
              <a:t>superpixel</a:t>
            </a:r>
            <a:r>
              <a:rPr lang="en-US" sz="1600" b="1" dirty="0">
                <a:solidFill>
                  <a:schemeClr val="bg1"/>
                </a:solidFill>
                <a:latin typeface="Adobe Devanagari"/>
              </a:rPr>
              <a:t> features.</a:t>
            </a:r>
          </a:p>
          <a:p>
            <a:pPr marL="285750" indent="-285750">
              <a:buFont typeface="Arial" panose="020B0604020202020204" pitchFamily="34" charset="0"/>
              <a:buChar char="•"/>
            </a:pPr>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Highlighted </a:t>
            </a:r>
            <a:r>
              <a:rPr lang="en-US" sz="1600" b="1" dirty="0" err="1">
                <a:solidFill>
                  <a:schemeClr val="bg1"/>
                </a:solidFill>
                <a:latin typeface="Adobe Devanagari"/>
              </a:rPr>
              <a:t>superpixel</a:t>
            </a:r>
            <a:r>
              <a:rPr lang="en-US" sz="1600" b="1" dirty="0">
                <a:solidFill>
                  <a:schemeClr val="bg1"/>
                </a:solidFill>
                <a:latin typeface="Adobe Devanagari"/>
              </a:rPr>
              <a:t> boundaries and centroids on segmented images for visual comparison.</a:t>
            </a:r>
          </a:p>
          <a:p>
            <a:pPr marL="285750" indent="-285750">
              <a:buFont typeface="Arial" panose="020B0604020202020204" pitchFamily="34" charset="0"/>
              <a:buChar char="•"/>
            </a:pPr>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Compared image structure at different scales using similarity scores and dispersion analysis.</a:t>
            </a:r>
          </a:p>
        </p:txBody>
      </p:sp>
      <p:sp>
        <p:nvSpPr>
          <p:cNvPr id="12" name="Rectangle: Diagonal Corners Rounded 11">
            <a:extLst>
              <a:ext uri="{FF2B5EF4-FFF2-40B4-BE49-F238E27FC236}">
                <a16:creationId xmlns:a16="http://schemas.microsoft.com/office/drawing/2014/main" id="{7EF4B8B8-E4F0-4796-959F-98A6835A79F0}"/>
              </a:ext>
            </a:extLst>
          </p:cNvPr>
          <p:cNvSpPr/>
          <p:nvPr/>
        </p:nvSpPr>
        <p:spPr>
          <a:xfrm>
            <a:off x="6912686" y="704135"/>
            <a:ext cx="4989506" cy="5434197"/>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13" name="TextBox 12">
            <a:extLst>
              <a:ext uri="{FF2B5EF4-FFF2-40B4-BE49-F238E27FC236}">
                <a16:creationId xmlns:a16="http://schemas.microsoft.com/office/drawing/2014/main" id="{B5801D20-FBF4-42F0-9A1A-62069ED7FA5D}"/>
              </a:ext>
            </a:extLst>
          </p:cNvPr>
          <p:cNvSpPr txBox="1"/>
          <p:nvPr/>
        </p:nvSpPr>
        <p:spPr>
          <a:xfrm>
            <a:off x="7239000" y="1363619"/>
            <a:ext cx="4419600" cy="3170099"/>
          </a:xfrm>
          <a:prstGeom prst="rect">
            <a:avLst/>
          </a:prstGeom>
          <a:noFill/>
        </p:spPr>
        <p:txBody>
          <a:bodyPr wrap="square" rtlCol="0">
            <a:spAutoFit/>
          </a:bodyPr>
          <a:lstStyle/>
          <a:p>
            <a:pPr algn="ctr"/>
            <a:r>
              <a:rPr lang="en-US" sz="2000" b="1" dirty="0">
                <a:solidFill>
                  <a:schemeClr val="bg1"/>
                </a:solidFill>
                <a:latin typeface="Adobe Devanagari"/>
              </a:rPr>
              <a:t>How Does This Help Doctors and Researchers in Psoriasis Analysis?</a:t>
            </a:r>
            <a:endParaRPr lang="en-US" sz="2000" dirty="0">
              <a:solidFill>
                <a:schemeClr val="bg1"/>
              </a:solidFill>
              <a:latin typeface="Adobe Devanagari"/>
            </a:endParaRPr>
          </a:p>
          <a:p>
            <a:pPr algn="ctr"/>
            <a:endParaRPr lang="en-US" sz="1600" b="1" dirty="0">
              <a:solidFill>
                <a:schemeClr val="bg1"/>
              </a:solidFill>
              <a:latin typeface="Adobe Devanagari"/>
            </a:endParaRPr>
          </a:p>
          <a:p>
            <a:pPr algn="ctr"/>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Provides accurate lesion segmentation and quantitative analysis, enabling objective evaluation and progress tracking.</a:t>
            </a:r>
          </a:p>
          <a:p>
            <a:pPr marL="285750" indent="-285750">
              <a:buFont typeface="Arial" panose="020B0604020202020204" pitchFamily="34" charset="0"/>
              <a:buChar char="•"/>
            </a:pPr>
            <a:endParaRPr lang="en-US" sz="1600" b="1" dirty="0">
              <a:solidFill>
                <a:schemeClr val="bg1"/>
              </a:solidFill>
              <a:latin typeface="Adobe Devanagari"/>
            </a:endParaRPr>
          </a:p>
          <a:p>
            <a:pPr marL="285750" indent="-285750">
              <a:buFont typeface="Arial" panose="020B0604020202020204" pitchFamily="34" charset="0"/>
              <a:buChar char="•"/>
            </a:pPr>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Assists in identifying patterns and correlations between lesion characteristics and disease severity for better insights.</a:t>
            </a:r>
          </a:p>
        </p:txBody>
      </p:sp>
    </p:spTree>
    <p:extLst>
      <p:ext uri="{BB962C8B-B14F-4D97-AF65-F5344CB8AC3E}">
        <p14:creationId xmlns:p14="http://schemas.microsoft.com/office/powerpoint/2010/main" val="2358987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88733"/>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lang="en-US" sz="2800" b="1" cap="none" dirty="0"/>
              <a:t>Multi-Scale </a:t>
            </a:r>
            <a:r>
              <a:rPr lang="en-US" sz="2800" b="1" cap="none" dirty="0" err="1"/>
              <a:t>Superpixel</a:t>
            </a:r>
            <a:r>
              <a:rPr lang="en-US" sz="2800" b="1" cap="none" dirty="0"/>
              <a:t> Segmentation and Analysis Framework</a:t>
            </a:r>
          </a:p>
        </p:txBody>
      </p:sp>
      <p:pic>
        <p:nvPicPr>
          <p:cNvPr id="6" name="Picture 5" descr="A black background with white numbers and numbers&#10;&#10;Description automatically generated">
            <a:extLst>
              <a:ext uri="{FF2B5EF4-FFF2-40B4-BE49-F238E27FC236}">
                <a16:creationId xmlns:a16="http://schemas.microsoft.com/office/drawing/2014/main" id="{8ECBB157-0B0E-4118-ADB7-1E6E0F21BF42}"/>
              </a:ext>
            </a:extLst>
          </p:cNvPr>
          <p:cNvPicPr>
            <a:picLocks noChangeAspect="1"/>
          </p:cNvPicPr>
          <p:nvPr/>
        </p:nvPicPr>
        <p:blipFill>
          <a:blip r:embed="rId3"/>
          <a:stretch>
            <a:fillRect/>
          </a:stretch>
        </p:blipFill>
        <p:spPr>
          <a:xfrm>
            <a:off x="334783" y="813818"/>
            <a:ext cx="4096322" cy="571580"/>
          </a:xfrm>
          <a:prstGeom prst="rect">
            <a:avLst/>
          </a:prstGeom>
        </p:spPr>
      </p:pic>
      <p:pic>
        <p:nvPicPr>
          <p:cNvPr id="7" name="Picture 6">
            <a:extLst>
              <a:ext uri="{FF2B5EF4-FFF2-40B4-BE49-F238E27FC236}">
                <a16:creationId xmlns:a16="http://schemas.microsoft.com/office/drawing/2014/main" id="{08236EC2-2692-470E-A492-19A8EFE56CAE}"/>
              </a:ext>
            </a:extLst>
          </p:cNvPr>
          <p:cNvPicPr>
            <a:picLocks noChangeAspect="1"/>
          </p:cNvPicPr>
          <p:nvPr/>
        </p:nvPicPr>
        <p:blipFill>
          <a:blip r:embed="rId4"/>
          <a:stretch>
            <a:fillRect/>
          </a:stretch>
        </p:blipFill>
        <p:spPr>
          <a:xfrm>
            <a:off x="334783" y="1387430"/>
            <a:ext cx="4555296" cy="4682152"/>
          </a:xfrm>
          <a:prstGeom prst="rect">
            <a:avLst/>
          </a:prstGeom>
        </p:spPr>
      </p:pic>
      <p:pic>
        <p:nvPicPr>
          <p:cNvPr id="9" name="Picture 8">
            <a:extLst>
              <a:ext uri="{FF2B5EF4-FFF2-40B4-BE49-F238E27FC236}">
                <a16:creationId xmlns:a16="http://schemas.microsoft.com/office/drawing/2014/main" id="{15DBA5F3-09FE-43E3-BC48-274BD98440C4}"/>
              </a:ext>
            </a:extLst>
          </p:cNvPr>
          <p:cNvPicPr>
            <a:picLocks noChangeAspect="1"/>
          </p:cNvPicPr>
          <p:nvPr/>
        </p:nvPicPr>
        <p:blipFill>
          <a:blip r:embed="rId5"/>
          <a:stretch>
            <a:fillRect/>
          </a:stretch>
        </p:blipFill>
        <p:spPr>
          <a:xfrm>
            <a:off x="5663738" y="1385398"/>
            <a:ext cx="4775662" cy="4682152"/>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42BB29F6-7274-45C1-B630-7AC24D5A7FCD}"/>
              </a:ext>
            </a:extLst>
          </p:cNvPr>
          <p:cNvPicPr>
            <a:picLocks noChangeAspect="1"/>
          </p:cNvPicPr>
          <p:nvPr/>
        </p:nvPicPr>
        <p:blipFill rotWithShape="1">
          <a:blip r:embed="rId6"/>
          <a:srcRect t="57570"/>
          <a:stretch/>
        </p:blipFill>
        <p:spPr>
          <a:xfrm>
            <a:off x="5817526" y="673920"/>
            <a:ext cx="3886742" cy="683102"/>
          </a:xfrm>
          <a:prstGeom prst="rect">
            <a:avLst/>
          </a:prstGeom>
        </p:spPr>
      </p:pic>
    </p:spTree>
    <p:extLst>
      <p:ext uri="{BB962C8B-B14F-4D97-AF65-F5344CB8AC3E}">
        <p14:creationId xmlns:p14="http://schemas.microsoft.com/office/powerpoint/2010/main" val="3758707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88733"/>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lang="en-US" sz="2800" b="1" cap="none" dirty="0"/>
              <a:t>Multi-Scale </a:t>
            </a:r>
            <a:r>
              <a:rPr lang="en-US" sz="2800" b="1" cap="none" dirty="0" err="1"/>
              <a:t>Superpixel</a:t>
            </a:r>
            <a:r>
              <a:rPr lang="en-US" sz="2800" b="1" cap="none" dirty="0"/>
              <a:t> Segmentation and Analysis Framework</a:t>
            </a:r>
          </a:p>
        </p:txBody>
      </p:sp>
      <p:pic>
        <p:nvPicPr>
          <p:cNvPr id="8" name="Picture 7" descr="A computer screen shot of a program&#10;&#10;Description automatically generated">
            <a:extLst>
              <a:ext uri="{FF2B5EF4-FFF2-40B4-BE49-F238E27FC236}">
                <a16:creationId xmlns:a16="http://schemas.microsoft.com/office/drawing/2014/main" id="{90E4C56D-E0BF-4C71-92C9-ECF4CBA66CA7}"/>
              </a:ext>
            </a:extLst>
          </p:cNvPr>
          <p:cNvPicPr>
            <a:picLocks noChangeAspect="1"/>
          </p:cNvPicPr>
          <p:nvPr/>
        </p:nvPicPr>
        <p:blipFill>
          <a:blip r:embed="rId3"/>
          <a:stretch>
            <a:fillRect/>
          </a:stretch>
        </p:blipFill>
        <p:spPr>
          <a:xfrm>
            <a:off x="681917" y="1091141"/>
            <a:ext cx="5346838" cy="4343398"/>
          </a:xfrm>
          <a:prstGeom prst="rect">
            <a:avLst/>
          </a:prstGeom>
        </p:spPr>
      </p:pic>
      <p:pic>
        <p:nvPicPr>
          <p:cNvPr id="11" name="Picture 10" descr="A computer screen shot of a program&#10;&#10;Description automatically generated">
            <a:extLst>
              <a:ext uri="{FF2B5EF4-FFF2-40B4-BE49-F238E27FC236}">
                <a16:creationId xmlns:a16="http://schemas.microsoft.com/office/drawing/2014/main" id="{A7A5376C-CBF6-4A54-AD25-E6E8F47999B7}"/>
              </a:ext>
            </a:extLst>
          </p:cNvPr>
          <p:cNvPicPr>
            <a:picLocks noChangeAspect="1"/>
          </p:cNvPicPr>
          <p:nvPr/>
        </p:nvPicPr>
        <p:blipFill>
          <a:blip r:embed="rId4"/>
          <a:stretch>
            <a:fillRect/>
          </a:stretch>
        </p:blipFill>
        <p:spPr>
          <a:xfrm>
            <a:off x="6710674" y="1116541"/>
            <a:ext cx="4566926" cy="4317998"/>
          </a:xfrm>
          <a:prstGeom prst="rect">
            <a:avLst/>
          </a:prstGeom>
        </p:spPr>
      </p:pic>
    </p:spTree>
    <p:extLst>
      <p:ext uri="{BB962C8B-B14F-4D97-AF65-F5344CB8AC3E}">
        <p14:creationId xmlns:p14="http://schemas.microsoft.com/office/powerpoint/2010/main" val="94458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88733"/>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lang="en-US" sz="2800" b="1" cap="none" dirty="0"/>
              <a:t>Multi-Scale </a:t>
            </a:r>
            <a:r>
              <a:rPr lang="en-US" sz="2800" b="1" cap="none" dirty="0" err="1"/>
              <a:t>Superpixel</a:t>
            </a:r>
            <a:r>
              <a:rPr lang="en-US" sz="2800" b="1" cap="none" dirty="0"/>
              <a:t> Segmentation and Analysis Framework</a:t>
            </a:r>
          </a:p>
        </p:txBody>
      </p:sp>
      <p:pic>
        <p:nvPicPr>
          <p:cNvPr id="6" name="Picture 5" descr="A screen shot of a computer program&#10;&#10;Description automatically generated">
            <a:extLst>
              <a:ext uri="{FF2B5EF4-FFF2-40B4-BE49-F238E27FC236}">
                <a16:creationId xmlns:a16="http://schemas.microsoft.com/office/drawing/2014/main" id="{1CF5A0F2-A321-480C-B130-E2E5C396B866}"/>
              </a:ext>
            </a:extLst>
          </p:cNvPr>
          <p:cNvPicPr>
            <a:picLocks noChangeAspect="1"/>
          </p:cNvPicPr>
          <p:nvPr/>
        </p:nvPicPr>
        <p:blipFill>
          <a:blip r:embed="rId3"/>
          <a:stretch>
            <a:fillRect/>
          </a:stretch>
        </p:blipFill>
        <p:spPr>
          <a:xfrm>
            <a:off x="533400" y="838201"/>
            <a:ext cx="5486400" cy="5114559"/>
          </a:xfrm>
          <a:prstGeom prst="rect">
            <a:avLst/>
          </a:prstGeom>
        </p:spPr>
      </p:pic>
      <p:pic>
        <p:nvPicPr>
          <p:cNvPr id="9" name="Picture 8" descr="A computer screen shot of text&#10;&#10;Description automatically generated">
            <a:extLst>
              <a:ext uri="{FF2B5EF4-FFF2-40B4-BE49-F238E27FC236}">
                <a16:creationId xmlns:a16="http://schemas.microsoft.com/office/drawing/2014/main" id="{DE71050E-C56D-42F9-A22B-E03C7234D65F}"/>
              </a:ext>
            </a:extLst>
          </p:cNvPr>
          <p:cNvPicPr>
            <a:picLocks noChangeAspect="1"/>
          </p:cNvPicPr>
          <p:nvPr/>
        </p:nvPicPr>
        <p:blipFill>
          <a:blip r:embed="rId4"/>
          <a:stretch>
            <a:fillRect/>
          </a:stretch>
        </p:blipFill>
        <p:spPr>
          <a:xfrm>
            <a:off x="6297260" y="1762936"/>
            <a:ext cx="5685015" cy="1771897"/>
          </a:xfrm>
          <a:prstGeom prst="rect">
            <a:avLst/>
          </a:prstGeom>
        </p:spPr>
      </p:pic>
    </p:spTree>
    <p:extLst>
      <p:ext uri="{BB962C8B-B14F-4D97-AF65-F5344CB8AC3E}">
        <p14:creationId xmlns:p14="http://schemas.microsoft.com/office/powerpoint/2010/main" val="2281316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lang="en-US" sz="4000" b="1" cap="none" dirty="0"/>
              <a:t>Future Works</a:t>
            </a:r>
          </a:p>
        </p:txBody>
      </p:sp>
      <p:sp>
        <p:nvSpPr>
          <p:cNvPr id="5" name="Rectangle: Diagonal Corners Rounded 6">
            <a:extLst>
              <a:ext uri="{FF2B5EF4-FFF2-40B4-BE49-F238E27FC236}">
                <a16:creationId xmlns:a16="http://schemas.microsoft.com/office/drawing/2014/main" id="{BDEFD1BB-141C-4DAC-9A6D-538D7B1FECD7}"/>
              </a:ext>
            </a:extLst>
          </p:cNvPr>
          <p:cNvSpPr/>
          <p:nvPr/>
        </p:nvSpPr>
        <p:spPr>
          <a:xfrm>
            <a:off x="381000" y="1143000"/>
            <a:ext cx="11501617" cy="685801"/>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b="1" dirty="0">
                <a:latin typeface="Adobe Devanagari"/>
              </a:rPr>
              <a:t>Enhance detection and severity assessment models for improved accuracy.</a:t>
            </a:r>
            <a:endParaRPr lang="en-US" sz="1200" b="1" dirty="0">
              <a:latin typeface="Adobe Devanagari"/>
            </a:endParaRPr>
          </a:p>
        </p:txBody>
      </p:sp>
      <p:sp>
        <p:nvSpPr>
          <p:cNvPr id="6" name="Rectangle: Diagonal Corners Rounded 6">
            <a:extLst>
              <a:ext uri="{FF2B5EF4-FFF2-40B4-BE49-F238E27FC236}">
                <a16:creationId xmlns:a16="http://schemas.microsoft.com/office/drawing/2014/main" id="{E402A9A6-9D3B-49BF-86DA-AF3843B05031}"/>
              </a:ext>
            </a:extLst>
          </p:cNvPr>
          <p:cNvSpPr/>
          <p:nvPr/>
        </p:nvSpPr>
        <p:spPr>
          <a:xfrm>
            <a:off x="414867" y="2167467"/>
            <a:ext cx="11501617" cy="685801"/>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b="1" dirty="0">
                <a:latin typeface="Adobe Devanagari"/>
              </a:rPr>
              <a:t>Integrate Explainable AI (XAI) techniques to provide interpretable insights.</a:t>
            </a:r>
            <a:endParaRPr lang="en-US" sz="1200" b="1" dirty="0">
              <a:latin typeface="Adobe Devanagari"/>
            </a:endParaRPr>
          </a:p>
        </p:txBody>
      </p:sp>
      <p:sp>
        <p:nvSpPr>
          <p:cNvPr id="7" name="Rectangle: Diagonal Corners Rounded 6">
            <a:extLst>
              <a:ext uri="{FF2B5EF4-FFF2-40B4-BE49-F238E27FC236}">
                <a16:creationId xmlns:a16="http://schemas.microsoft.com/office/drawing/2014/main" id="{3373DBB2-BF1A-40B2-A0D1-A2924B6F4079}"/>
              </a:ext>
            </a:extLst>
          </p:cNvPr>
          <p:cNvSpPr/>
          <p:nvPr/>
        </p:nvSpPr>
        <p:spPr>
          <a:xfrm>
            <a:off x="440267" y="3200399"/>
            <a:ext cx="11501617" cy="685801"/>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b="1" dirty="0">
                <a:latin typeface="Adobe Devanagari"/>
              </a:rPr>
              <a:t>Develop and complete an integrated application for streamlined analysis and user accessibility.</a:t>
            </a:r>
            <a:endParaRPr lang="en-US" sz="1200" b="1" dirty="0">
              <a:latin typeface="Adobe Devanagari"/>
            </a:endParaRPr>
          </a:p>
        </p:txBody>
      </p:sp>
      <p:sp>
        <p:nvSpPr>
          <p:cNvPr id="8" name="Rectangle: Diagonal Corners Rounded 7">
            <a:extLst>
              <a:ext uri="{FF2B5EF4-FFF2-40B4-BE49-F238E27FC236}">
                <a16:creationId xmlns:a16="http://schemas.microsoft.com/office/drawing/2014/main" id="{A88EA044-3D26-4D36-8B09-293C0CFF43DB}"/>
              </a:ext>
            </a:extLst>
          </p:cNvPr>
          <p:cNvSpPr/>
          <p:nvPr/>
        </p:nvSpPr>
        <p:spPr>
          <a:xfrm>
            <a:off x="474134" y="4360333"/>
            <a:ext cx="11501617" cy="685801"/>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b="1" dirty="0">
                <a:latin typeface="Adobe Devanagari"/>
              </a:rPr>
              <a:t>Improve segmentation and similarity algorithms to boost performance in novelty.</a:t>
            </a:r>
            <a:endParaRPr lang="en-US" sz="1200" b="1" dirty="0">
              <a:latin typeface="Adobe Devanagari"/>
            </a:endParaRPr>
          </a:p>
        </p:txBody>
      </p:sp>
    </p:spTree>
    <p:extLst>
      <p:ext uri="{BB962C8B-B14F-4D97-AF65-F5344CB8AC3E}">
        <p14:creationId xmlns:p14="http://schemas.microsoft.com/office/powerpoint/2010/main" val="422679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CBE13DA6-3EC1-90E3-B6EC-78C0B2EBC86D}"/>
              </a:ext>
            </a:extLst>
          </p:cNvPr>
          <p:cNvSpPr>
            <a:spLocks noGrp="1"/>
          </p:cNvSpPr>
          <p:nvPr>
            <p:ph type="title"/>
          </p:nvPr>
        </p:nvSpPr>
        <p:spPr>
          <a:xfrm>
            <a:off x="645160" y="228600"/>
            <a:ext cx="11292840" cy="990600"/>
          </a:xfrm>
        </p:spPr>
        <p:txBody>
          <a:bodyPr>
            <a:normAutofit/>
          </a:bodyPr>
          <a:lstStyle/>
          <a:p>
            <a:pPr algn="l"/>
            <a:r>
              <a:rPr lang="en-US" sz="4000" b="1" dirty="0"/>
              <a:t>References</a:t>
            </a:r>
            <a:endParaRPr lang="en-US" sz="4000" dirty="0"/>
          </a:p>
        </p:txBody>
      </p:sp>
      <p:sp>
        <p:nvSpPr>
          <p:cNvPr id="7" name="Rectangle 6">
            <a:extLst>
              <a:ext uri="{FF2B5EF4-FFF2-40B4-BE49-F238E27FC236}">
                <a16:creationId xmlns:a16="http://schemas.microsoft.com/office/drawing/2014/main" id="{1D8B62E8-519D-99D3-C1E3-A499FC748B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8" name="Picture 7">
            <a:extLst>
              <a:ext uri="{FF2B5EF4-FFF2-40B4-BE49-F238E27FC236}">
                <a16:creationId xmlns:a16="http://schemas.microsoft.com/office/drawing/2014/main" id="{41A02DCD-B051-31EC-CD01-0E279796EE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9" name="Title 4">
            <a:extLst>
              <a:ext uri="{FF2B5EF4-FFF2-40B4-BE49-F238E27FC236}">
                <a16:creationId xmlns:a16="http://schemas.microsoft.com/office/drawing/2014/main" id="{E4156364-D1C8-A3C9-999F-7DC8625AF7D1}"/>
              </a:ext>
            </a:extLst>
          </p:cNvPr>
          <p:cNvSpPr txBox="1">
            <a:spLocks/>
          </p:cNvSpPr>
          <p:nvPr/>
        </p:nvSpPr>
        <p:spPr>
          <a:xfrm>
            <a:off x="198617" y="160336"/>
            <a:ext cx="11684000" cy="982663"/>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endParaRPr lang="en-US" sz="4000" b="1" dirty="0"/>
          </a:p>
        </p:txBody>
      </p:sp>
      <p:sp>
        <p:nvSpPr>
          <p:cNvPr id="10" name="TextBox 9">
            <a:extLst>
              <a:ext uri="{FF2B5EF4-FFF2-40B4-BE49-F238E27FC236}">
                <a16:creationId xmlns:a16="http://schemas.microsoft.com/office/drawing/2014/main" id="{0E1A2F4F-1B43-5FCB-50BA-1E9DC690C2A3}"/>
              </a:ext>
            </a:extLst>
          </p:cNvPr>
          <p:cNvSpPr txBox="1"/>
          <p:nvPr/>
        </p:nvSpPr>
        <p:spPr>
          <a:xfrm>
            <a:off x="589777" y="1159019"/>
            <a:ext cx="10901680" cy="5062924"/>
          </a:xfrm>
          <a:prstGeom prst="rect">
            <a:avLst/>
          </a:prstGeom>
          <a:noFill/>
        </p:spPr>
        <p:txBody>
          <a:bodyPr wrap="square" rtlCol="0">
            <a:spAutoFit/>
          </a:bodyPr>
          <a:lstStyle/>
          <a:p>
            <a:r>
              <a:rPr lang="en-US" sz="1700" b="1" dirty="0">
                <a:latin typeface="Adobe Devanagari"/>
              </a:rPr>
              <a:t>[1] </a:t>
            </a:r>
            <a:r>
              <a:rPr lang="en-US" sz="1700" dirty="0">
                <a:latin typeface="Adobe Devanagari"/>
              </a:rPr>
              <a:t>T. R. </a:t>
            </a:r>
            <a:r>
              <a:rPr lang="en-US" sz="1700" dirty="0" err="1">
                <a:latin typeface="Adobe Devanagari"/>
              </a:rPr>
              <a:t>Arunkumar</a:t>
            </a:r>
            <a:r>
              <a:rPr lang="en-US" sz="1700" dirty="0">
                <a:latin typeface="Adobe Devanagari"/>
              </a:rPr>
              <a:t> and H. S. </a:t>
            </a:r>
            <a:r>
              <a:rPr lang="en-US" sz="1700" dirty="0" err="1">
                <a:latin typeface="Adobe Devanagari"/>
              </a:rPr>
              <a:t>Jayanna</a:t>
            </a:r>
            <a:r>
              <a:rPr lang="en-US" sz="1700" dirty="0">
                <a:latin typeface="Adobe Devanagari"/>
              </a:rPr>
              <a:t>, "A Novel Approach For Automatic Identification Of Psoriasis Affected Skin Area," </a:t>
            </a:r>
            <a:r>
              <a:rPr lang="en-US" sz="1700" i="1" dirty="0">
                <a:latin typeface="Adobe Devanagari"/>
              </a:rPr>
              <a:t>2017 2nd International Conference On Emerging Computation and Information Technologies (ICECIT), </a:t>
            </a:r>
            <a:r>
              <a:rPr lang="en-US" sz="1700" i="1" dirty="0" err="1">
                <a:latin typeface="Adobe Devanagari"/>
              </a:rPr>
              <a:t>Tumakuru</a:t>
            </a:r>
            <a:r>
              <a:rPr lang="en-US" sz="1700" i="1" dirty="0">
                <a:latin typeface="Adobe Devanagari"/>
              </a:rPr>
              <a:t>, India</a:t>
            </a:r>
            <a:r>
              <a:rPr lang="en-US" sz="1700" dirty="0">
                <a:latin typeface="Adobe Devanagari"/>
              </a:rPr>
              <a:t>, 2017, pp. 1-8, </a:t>
            </a:r>
            <a:r>
              <a:rPr lang="en-US" sz="1700" dirty="0" err="1">
                <a:latin typeface="Adobe Devanagari"/>
              </a:rPr>
              <a:t>doi</a:t>
            </a:r>
            <a:r>
              <a:rPr lang="en-US" sz="1700" dirty="0">
                <a:latin typeface="Adobe Devanagari"/>
              </a:rPr>
              <a:t>: 10.1109/ICECIT.2017.8453316.</a:t>
            </a:r>
          </a:p>
          <a:p>
            <a:endParaRPr lang="en-US" sz="1700" dirty="0">
              <a:latin typeface="Adobe Devanagari"/>
            </a:endParaRPr>
          </a:p>
          <a:p>
            <a:r>
              <a:rPr lang="en-US" sz="1700" b="1" dirty="0">
                <a:latin typeface="Adobe Devanagari"/>
              </a:rPr>
              <a:t>[2] </a:t>
            </a:r>
            <a:r>
              <a:rPr lang="en-US" sz="1700" dirty="0">
                <a:latin typeface="Adobe Devanagari"/>
              </a:rPr>
              <a:t>Y. George, M. </a:t>
            </a:r>
            <a:r>
              <a:rPr lang="en-US" sz="1700" dirty="0" err="1">
                <a:latin typeface="Adobe Devanagari"/>
              </a:rPr>
              <a:t>Aldeen</a:t>
            </a:r>
            <a:r>
              <a:rPr lang="en-US" sz="1700" dirty="0">
                <a:latin typeface="Adobe Devanagari"/>
              </a:rPr>
              <a:t> and R. </a:t>
            </a:r>
            <a:r>
              <a:rPr lang="en-US" sz="1700" dirty="0" err="1">
                <a:latin typeface="Adobe Devanagari"/>
              </a:rPr>
              <a:t>Garnavi</a:t>
            </a:r>
            <a:r>
              <a:rPr lang="en-US" sz="1700" dirty="0">
                <a:latin typeface="Adobe Devanagari"/>
              </a:rPr>
              <a:t>, "Automatic Scale Severity Assessment Method in Psoriasis Skin Images Using Local Descriptors," </a:t>
            </a:r>
            <a:r>
              <a:rPr lang="en-US" sz="1700" i="1" dirty="0">
                <a:latin typeface="Adobe Devanagari"/>
              </a:rPr>
              <a:t>in IEEE Journal of Biomedical and Health Informatics, vol. 24, no. 2, pp. 577-585, Feb. 2020</a:t>
            </a:r>
            <a:r>
              <a:rPr lang="en-US" sz="1700" dirty="0">
                <a:latin typeface="Adobe Devanagari"/>
              </a:rPr>
              <a:t>, </a:t>
            </a:r>
            <a:r>
              <a:rPr lang="en-US" sz="1700" dirty="0" err="1">
                <a:latin typeface="Adobe Devanagari"/>
              </a:rPr>
              <a:t>doi</a:t>
            </a:r>
            <a:r>
              <a:rPr lang="en-US" sz="1700" dirty="0">
                <a:latin typeface="Adobe Devanagari"/>
              </a:rPr>
              <a:t>: 10.1109/JBHI.2019.2910883</a:t>
            </a:r>
          </a:p>
          <a:p>
            <a:endParaRPr lang="en-US" sz="1700" dirty="0">
              <a:latin typeface="Adobe Devanagari"/>
            </a:endParaRPr>
          </a:p>
          <a:p>
            <a:r>
              <a:rPr lang="en-US" sz="1700" b="1" dirty="0">
                <a:latin typeface="Adobe Devanagari"/>
              </a:rPr>
              <a:t>[3] </a:t>
            </a:r>
            <a:r>
              <a:rPr lang="en-US" sz="1700" dirty="0">
                <a:latin typeface="Adobe Devanagari"/>
              </a:rPr>
              <a:t>L. Vincent and J. Roopa </a:t>
            </a:r>
            <a:r>
              <a:rPr lang="en-US" sz="1700" dirty="0" err="1">
                <a:latin typeface="Adobe Devanagari"/>
              </a:rPr>
              <a:t>Jayasingh</a:t>
            </a:r>
            <a:r>
              <a:rPr lang="en-US" sz="1700" dirty="0">
                <a:latin typeface="Adobe Devanagari"/>
              </a:rPr>
              <a:t>, "Comparison of Psoriasis Disease Detection and Classification Through Various Image Processing Techniques-A Review," </a:t>
            </a:r>
            <a:r>
              <a:rPr lang="en-US" sz="1700" i="1" dirty="0">
                <a:latin typeface="Adobe Devanagari"/>
              </a:rPr>
              <a:t>2022 6th International Conference on Devices, Circuits and Systems (ICDCS), Coimbatore, India, 2022</a:t>
            </a:r>
            <a:r>
              <a:rPr lang="en-US" sz="1700" dirty="0">
                <a:latin typeface="Adobe Devanagari"/>
              </a:rPr>
              <a:t>, pp. 122-124, </a:t>
            </a:r>
            <a:r>
              <a:rPr lang="en-US" sz="1700" dirty="0" err="1">
                <a:latin typeface="Adobe Devanagari"/>
              </a:rPr>
              <a:t>doi</a:t>
            </a:r>
            <a:r>
              <a:rPr lang="en-US" sz="1700" dirty="0">
                <a:latin typeface="Adobe Devanagari"/>
              </a:rPr>
              <a:t>: 10.1109/ICDCS54290.2022.9780692.</a:t>
            </a:r>
          </a:p>
          <a:p>
            <a:endParaRPr lang="en-US" sz="1700" dirty="0">
              <a:latin typeface="Adobe Devanagari"/>
            </a:endParaRPr>
          </a:p>
          <a:p>
            <a:r>
              <a:rPr lang="en-US" sz="1700" b="1" dirty="0">
                <a:latin typeface="Adobe Devanagari"/>
              </a:rPr>
              <a:t>[4] </a:t>
            </a:r>
            <a:r>
              <a:rPr lang="en-US" sz="1700" dirty="0">
                <a:latin typeface="Adobe Devanagari"/>
              </a:rPr>
              <a:t>J. -M. </a:t>
            </a:r>
            <a:r>
              <a:rPr lang="en-US" sz="1700" dirty="0" err="1">
                <a:latin typeface="Adobe Devanagari"/>
              </a:rPr>
              <a:t>Syu</a:t>
            </a:r>
            <a:r>
              <a:rPr lang="en-US" sz="1700" dirty="0">
                <a:latin typeface="Adobe Devanagari"/>
              </a:rPr>
              <a:t>, C. -H. Lai, G. -S. Lin and S. -K. Chai, "Psoriasis Detection Based on Deep Neural Network," </a:t>
            </a:r>
            <a:r>
              <a:rPr lang="en-US" sz="1700" i="1" dirty="0">
                <a:latin typeface="Adobe Devanagari"/>
              </a:rPr>
              <a:t>2018 IEEE International Conference on Consumer Electronics-Taiwan (ICCE-TW), Taichung, Taiwan, 2018</a:t>
            </a:r>
            <a:r>
              <a:rPr lang="en-US" sz="1700" dirty="0">
                <a:latin typeface="Adobe Devanagari"/>
              </a:rPr>
              <a:t>, pp. 1-2, </a:t>
            </a:r>
            <a:r>
              <a:rPr lang="en-US" sz="1700" dirty="0" err="1">
                <a:latin typeface="Adobe Devanagari"/>
              </a:rPr>
              <a:t>doi</a:t>
            </a:r>
            <a:r>
              <a:rPr lang="en-US" sz="1700" dirty="0">
                <a:latin typeface="Adobe Devanagari"/>
              </a:rPr>
              <a:t>: 10.1109/ICCE-China.2018.8448609.</a:t>
            </a:r>
          </a:p>
          <a:p>
            <a:endParaRPr lang="en-US" sz="1700" dirty="0">
              <a:latin typeface="Adobe Devanagari"/>
            </a:endParaRPr>
          </a:p>
          <a:p>
            <a:r>
              <a:rPr lang="en-US" sz="1700" dirty="0">
                <a:latin typeface="Adobe Devanagari"/>
              </a:rPr>
              <a:t>[5] A. H. R. S. S. G. Manoharan, S. G. Senanayake, and A. G. A. J. S. Ja</a:t>
            </a:r>
            <a:r>
              <a:rPr lang="en-US" sz="1700" i="1" dirty="0">
                <a:latin typeface="Adobe Devanagari"/>
              </a:rPr>
              <a:t>," International Conference on Advanced Communication Technology (ICACT), </a:t>
            </a:r>
            <a:r>
              <a:rPr lang="en-US" sz="1700" dirty="0" err="1">
                <a:latin typeface="Adobe Devanagari"/>
              </a:rPr>
              <a:t>yarathna</a:t>
            </a:r>
            <a:r>
              <a:rPr lang="en-US" sz="1700" dirty="0">
                <a:latin typeface="Adobe Devanagari"/>
              </a:rPr>
              <a:t>, "Evaluation of psoriasis skin disease classification using convolutional neural </a:t>
            </a:r>
            <a:r>
              <a:rPr lang="en-US" sz="1700" dirty="0" err="1">
                <a:latin typeface="Adobe Devanagari"/>
              </a:rPr>
              <a:t>networkpp</a:t>
            </a:r>
            <a:r>
              <a:rPr lang="en-US" sz="1700" dirty="0">
                <a:latin typeface="Adobe Devanagari"/>
              </a:rPr>
              <a:t>. 355-359, Feb. 2020.</a:t>
            </a:r>
          </a:p>
        </p:txBody>
      </p:sp>
      <p:sp>
        <p:nvSpPr>
          <p:cNvPr id="11" name="Title 4">
            <a:extLst>
              <a:ext uri="{FF2B5EF4-FFF2-40B4-BE49-F238E27FC236}">
                <a16:creationId xmlns:a16="http://schemas.microsoft.com/office/drawing/2014/main" id="{1D52D1B6-CCEF-82BA-B9CA-B96091D419F1}"/>
              </a:ext>
            </a:extLst>
          </p:cNvPr>
          <p:cNvSpPr txBox="1">
            <a:spLocks/>
          </p:cNvSpPr>
          <p:nvPr/>
        </p:nvSpPr>
        <p:spPr>
          <a:xfrm>
            <a:off x="589777" y="381000"/>
            <a:ext cx="11500623" cy="652076"/>
          </a:xfrm>
          <a:prstGeom prst="rect">
            <a:avLst/>
          </a:prstGeom>
        </p:spPr>
        <p:txBody>
          <a:bodyPr vert="horz" lIns="91440" tIns="45720" rIns="91440" bIns="45720" rtlCol="0" anchor="t">
            <a:normAutofit lnSpcReduction="1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cap="none" dirty="0"/>
              <a:t>References</a:t>
            </a:r>
            <a:endParaRPr lang="en-US" dirty="0"/>
          </a:p>
        </p:txBody>
      </p:sp>
    </p:spTree>
    <p:extLst>
      <p:ext uri="{BB962C8B-B14F-4D97-AF65-F5344CB8AC3E}">
        <p14:creationId xmlns:p14="http://schemas.microsoft.com/office/powerpoint/2010/main" val="3371818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02884-D6C6-CAC6-1608-7598493692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C608F2-DC7D-F0FE-2A0B-027603E4CE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99237BF-3E19-6DFD-EEF7-D68A9806FB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5" name="Title 7">
            <a:extLst>
              <a:ext uri="{FF2B5EF4-FFF2-40B4-BE49-F238E27FC236}">
                <a16:creationId xmlns:a16="http://schemas.microsoft.com/office/drawing/2014/main" id="{E4094EAC-908E-D785-EF43-A553DE6F035C}"/>
              </a:ext>
            </a:extLst>
          </p:cNvPr>
          <p:cNvSpPr txBox="1">
            <a:spLocks/>
          </p:cNvSpPr>
          <p:nvPr/>
        </p:nvSpPr>
        <p:spPr>
          <a:xfrm>
            <a:off x="304800" y="304800"/>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Technologies Used</a:t>
            </a:r>
            <a:endParaRPr lang="en-US" dirty="0"/>
          </a:p>
        </p:txBody>
      </p:sp>
      <p:sp>
        <p:nvSpPr>
          <p:cNvPr id="6" name="Rectangle: Rounded Corners 5">
            <a:extLst>
              <a:ext uri="{FF2B5EF4-FFF2-40B4-BE49-F238E27FC236}">
                <a16:creationId xmlns:a16="http://schemas.microsoft.com/office/drawing/2014/main" id="{A84F45A1-7EC3-D087-7D0B-DD873E4319FF}"/>
              </a:ext>
            </a:extLst>
          </p:cNvPr>
          <p:cNvSpPr/>
          <p:nvPr/>
        </p:nvSpPr>
        <p:spPr>
          <a:xfrm>
            <a:off x="6159332" y="1222940"/>
            <a:ext cx="5303046" cy="4777955"/>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dirty="0">
                <a:latin typeface="Adobe Devanagari"/>
              </a:rPr>
              <a:t>Development Environments</a:t>
            </a:r>
          </a:p>
          <a:p>
            <a:endParaRPr lang="en-US" dirty="0">
              <a:latin typeface="Adobe Devanagari"/>
            </a:endParaRPr>
          </a:p>
          <a:p>
            <a:pPr marL="342900" indent="-342900">
              <a:buFont typeface="Wingdings" panose="05000000000000000000" pitchFamily="2" charset="2"/>
              <a:buChar char="Ø"/>
            </a:pPr>
            <a:r>
              <a:rPr lang="en-US" sz="1800" dirty="0" err="1">
                <a:latin typeface="Adobe Devanagari"/>
              </a:rPr>
              <a:t>Jupyter</a:t>
            </a:r>
            <a:r>
              <a:rPr lang="en-US" sz="1800" dirty="0">
                <a:latin typeface="Adobe Devanagari"/>
              </a:rPr>
              <a:t> Notebooks</a:t>
            </a:r>
          </a:p>
          <a:p>
            <a:pPr marL="342900" indent="-342900">
              <a:buFont typeface="Wingdings" panose="05000000000000000000" pitchFamily="2" charset="2"/>
              <a:buChar char="Ø"/>
            </a:pPr>
            <a:r>
              <a:rPr lang="en-US" sz="1800" dirty="0">
                <a:latin typeface="Adobe Devanagari"/>
              </a:rPr>
              <a:t>Visual Studio Code</a:t>
            </a:r>
          </a:p>
          <a:p>
            <a:pPr marL="342900" indent="-342900">
              <a:buFont typeface="Wingdings" panose="05000000000000000000" pitchFamily="2" charset="2"/>
              <a:buChar char="Ø"/>
            </a:pPr>
            <a:endParaRPr lang="en-US" sz="1800" dirty="0">
              <a:latin typeface="Adobe Devanagari"/>
            </a:endParaRPr>
          </a:p>
          <a:p>
            <a:r>
              <a:rPr lang="en-US" sz="1800" b="1" dirty="0">
                <a:latin typeface="Adobe Devanagari"/>
              </a:rPr>
              <a:t>Database</a:t>
            </a:r>
          </a:p>
          <a:p>
            <a:pPr marL="342900" indent="-342900">
              <a:buFont typeface="Wingdings" panose="05000000000000000000" pitchFamily="2" charset="2"/>
              <a:buChar char="Ø"/>
            </a:pPr>
            <a:r>
              <a:rPr lang="en-US" sz="1800" dirty="0">
                <a:latin typeface="Adobe Devanagari"/>
              </a:rPr>
              <a:t>Firebase</a:t>
            </a:r>
          </a:p>
          <a:p>
            <a:pPr marL="342900" indent="-342900">
              <a:buFont typeface="Wingdings" panose="05000000000000000000" pitchFamily="2" charset="2"/>
              <a:buChar char="Ø"/>
            </a:pPr>
            <a:endParaRPr lang="en-US" sz="1800" dirty="0">
              <a:latin typeface="Adobe Devanagari"/>
            </a:endParaRPr>
          </a:p>
          <a:p>
            <a:r>
              <a:rPr lang="en-US" sz="1800" b="1" dirty="0">
                <a:latin typeface="Adobe Devanagari"/>
              </a:rPr>
              <a:t>Web Frameworks</a:t>
            </a:r>
          </a:p>
          <a:p>
            <a:pPr marL="342900" indent="-342900">
              <a:buFont typeface="Wingdings" panose="05000000000000000000" pitchFamily="2" charset="2"/>
              <a:buChar char="Ø"/>
            </a:pPr>
            <a:r>
              <a:rPr lang="en-US" sz="1800" dirty="0">
                <a:latin typeface="Adobe Devanagari"/>
              </a:rPr>
              <a:t>Flask</a:t>
            </a:r>
          </a:p>
          <a:p>
            <a:pPr marL="342900" indent="-342900">
              <a:buFont typeface="Wingdings" panose="05000000000000000000" pitchFamily="2" charset="2"/>
              <a:buChar char="Ø"/>
            </a:pPr>
            <a:r>
              <a:rPr lang="en-US" sz="1800" dirty="0">
                <a:latin typeface="Adobe Devanagari"/>
              </a:rPr>
              <a:t>Django</a:t>
            </a:r>
          </a:p>
          <a:p>
            <a:pPr marL="342900" indent="-342900">
              <a:buFont typeface="Wingdings" panose="05000000000000000000" pitchFamily="2" charset="2"/>
              <a:buChar char="Ø"/>
            </a:pPr>
            <a:endParaRPr lang="en-US" sz="1800" dirty="0">
              <a:latin typeface="Adobe Devanagari"/>
            </a:endParaRPr>
          </a:p>
          <a:p>
            <a:r>
              <a:rPr lang="en-US" sz="1800" b="1" dirty="0">
                <a:latin typeface="Adobe Devanagari"/>
              </a:rPr>
              <a:t>Version Control and Collaboration Tools</a:t>
            </a:r>
          </a:p>
          <a:p>
            <a:pPr marL="342900" indent="-342900">
              <a:buFont typeface="Wingdings" panose="05000000000000000000" pitchFamily="2" charset="2"/>
              <a:buChar char="Ø"/>
            </a:pPr>
            <a:r>
              <a:rPr lang="en-US" sz="1800" dirty="0">
                <a:latin typeface="Adobe Devanagari"/>
              </a:rPr>
              <a:t>GitHub</a:t>
            </a:r>
          </a:p>
        </p:txBody>
      </p:sp>
      <p:sp>
        <p:nvSpPr>
          <p:cNvPr id="7" name="Rectangle: Rounded Corners 6">
            <a:extLst>
              <a:ext uri="{FF2B5EF4-FFF2-40B4-BE49-F238E27FC236}">
                <a16:creationId xmlns:a16="http://schemas.microsoft.com/office/drawing/2014/main" id="{378451A8-067A-B254-3D4D-1A24240C0CA6}"/>
              </a:ext>
            </a:extLst>
          </p:cNvPr>
          <p:cNvSpPr/>
          <p:nvPr/>
        </p:nvSpPr>
        <p:spPr>
          <a:xfrm>
            <a:off x="428142" y="1222940"/>
            <a:ext cx="5303046" cy="4769307"/>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D416D62-4BD1-A244-A41A-FCED19FE0940}"/>
              </a:ext>
            </a:extLst>
          </p:cNvPr>
          <p:cNvSpPr txBox="1"/>
          <p:nvPr/>
        </p:nvSpPr>
        <p:spPr>
          <a:xfrm>
            <a:off x="842963" y="1374776"/>
            <a:ext cx="5253037" cy="4093428"/>
          </a:xfrm>
          <a:prstGeom prst="rect">
            <a:avLst/>
          </a:prstGeom>
          <a:noFill/>
        </p:spPr>
        <p:txBody>
          <a:bodyPr wrap="square" rtlCol="0">
            <a:spAutoFit/>
          </a:bodyPr>
          <a:lstStyle/>
          <a:p>
            <a:r>
              <a:rPr lang="en-US" sz="2000" b="1" dirty="0">
                <a:solidFill>
                  <a:srgbClr val="641800"/>
                </a:solidFill>
                <a:latin typeface="Adobe Devanagari"/>
              </a:rPr>
              <a:t>Deep Learning Frameworks</a:t>
            </a:r>
            <a:endParaRPr lang="en-US" dirty="0">
              <a:solidFill>
                <a:srgbClr val="641800"/>
              </a:solidFill>
              <a:latin typeface="Adobe Devanagari"/>
            </a:endParaRPr>
          </a:p>
          <a:p>
            <a:pPr marL="342900" indent="-342900">
              <a:buFont typeface="Wingdings" panose="05000000000000000000" pitchFamily="2" charset="2"/>
              <a:buChar char="Ø"/>
            </a:pPr>
            <a:r>
              <a:rPr lang="en-US" sz="2000" dirty="0">
                <a:solidFill>
                  <a:srgbClr val="641800"/>
                </a:solidFill>
                <a:latin typeface="Adobe Devanagari"/>
              </a:rPr>
              <a:t>TensorFlow</a:t>
            </a:r>
          </a:p>
          <a:p>
            <a:pPr marL="342900" indent="-342900">
              <a:buFont typeface="Wingdings" panose="05000000000000000000" pitchFamily="2" charset="2"/>
              <a:buChar char="Ø"/>
            </a:pPr>
            <a:r>
              <a:rPr lang="en-US" sz="2000" dirty="0">
                <a:solidFill>
                  <a:srgbClr val="641800"/>
                </a:solidFill>
                <a:latin typeface="Adobe Devanagari"/>
              </a:rPr>
              <a:t>Mask R-CNN</a:t>
            </a:r>
            <a:endParaRPr lang="en-US" sz="2000" b="1" dirty="0">
              <a:solidFill>
                <a:srgbClr val="641800"/>
              </a:solidFill>
              <a:latin typeface="Adobe Devanagari"/>
            </a:endParaRPr>
          </a:p>
          <a:p>
            <a:r>
              <a:rPr lang="en-US" sz="2000" b="1" dirty="0">
                <a:solidFill>
                  <a:srgbClr val="641800"/>
                </a:solidFill>
                <a:latin typeface="Adobe Devanagari"/>
              </a:rPr>
              <a:t>Machine Learning Libraries                   </a:t>
            </a:r>
          </a:p>
          <a:p>
            <a:pPr marL="342900" indent="-342900">
              <a:buFont typeface="Wingdings" panose="05000000000000000000" pitchFamily="2" charset="2"/>
              <a:buChar char="Ø"/>
            </a:pPr>
            <a:r>
              <a:rPr lang="en-US" sz="2000" dirty="0">
                <a:solidFill>
                  <a:srgbClr val="641800"/>
                </a:solidFill>
                <a:latin typeface="Adobe Devanagari"/>
              </a:rPr>
              <a:t>scikit-learn</a:t>
            </a:r>
          </a:p>
          <a:p>
            <a:pPr marL="342900" indent="-342900">
              <a:buFont typeface="Wingdings" panose="05000000000000000000" pitchFamily="2" charset="2"/>
              <a:buChar char="Ø"/>
            </a:pPr>
            <a:r>
              <a:rPr lang="en-US" sz="2000" dirty="0" err="1">
                <a:solidFill>
                  <a:srgbClr val="641800"/>
                </a:solidFill>
                <a:latin typeface="Adobe Devanagari"/>
              </a:rPr>
              <a:t>AutoKeras</a:t>
            </a:r>
            <a:endParaRPr lang="en-US" sz="2000" dirty="0">
              <a:solidFill>
                <a:srgbClr val="641800"/>
              </a:solidFill>
              <a:latin typeface="Adobe Devanagari"/>
            </a:endParaRPr>
          </a:p>
          <a:p>
            <a:r>
              <a:rPr lang="en-US" sz="2000" b="1" dirty="0">
                <a:solidFill>
                  <a:srgbClr val="641800"/>
                </a:solidFill>
                <a:latin typeface="Adobe Devanagari"/>
              </a:rPr>
              <a:t>Programming Languages</a:t>
            </a:r>
          </a:p>
          <a:p>
            <a:pPr marL="342900" indent="-342900">
              <a:buFont typeface="Wingdings" panose="05000000000000000000" pitchFamily="2" charset="2"/>
              <a:buChar char="Ø"/>
            </a:pPr>
            <a:r>
              <a:rPr lang="en-US" sz="2000" dirty="0">
                <a:solidFill>
                  <a:srgbClr val="641800"/>
                </a:solidFill>
                <a:latin typeface="Adobe Devanagari"/>
              </a:rPr>
              <a:t>Python</a:t>
            </a:r>
          </a:p>
          <a:p>
            <a:r>
              <a:rPr lang="en-US" sz="2000" b="1" dirty="0">
                <a:solidFill>
                  <a:srgbClr val="641800"/>
                </a:solidFill>
                <a:latin typeface="Adobe Devanagari"/>
              </a:rPr>
              <a:t>Data Augmentation and Preprocessing Tools</a:t>
            </a:r>
          </a:p>
          <a:p>
            <a:pPr marL="342900" indent="-342900">
              <a:buFont typeface="Wingdings" panose="05000000000000000000" pitchFamily="2" charset="2"/>
              <a:buChar char="Ø"/>
            </a:pPr>
            <a:r>
              <a:rPr lang="en-US" sz="2000" dirty="0">
                <a:solidFill>
                  <a:srgbClr val="641800"/>
                </a:solidFill>
                <a:latin typeface="Adobe Devanagari"/>
              </a:rPr>
              <a:t>OpenCV</a:t>
            </a:r>
          </a:p>
          <a:p>
            <a:pPr marL="342900" indent="-342900">
              <a:buFont typeface="Wingdings" panose="05000000000000000000" pitchFamily="2" charset="2"/>
              <a:buChar char="Ø"/>
            </a:pPr>
            <a:r>
              <a:rPr lang="en-US" sz="2000" dirty="0">
                <a:solidFill>
                  <a:srgbClr val="641800"/>
                </a:solidFill>
                <a:latin typeface="Adobe Devanagari"/>
              </a:rPr>
              <a:t>Pandas</a:t>
            </a:r>
          </a:p>
          <a:p>
            <a:pPr marL="342900" indent="-342900">
              <a:buFont typeface="Wingdings" panose="05000000000000000000" pitchFamily="2" charset="2"/>
              <a:buChar char="Ø"/>
            </a:pPr>
            <a:r>
              <a:rPr lang="en-US" sz="2000" dirty="0">
                <a:solidFill>
                  <a:srgbClr val="641800"/>
                </a:solidFill>
                <a:latin typeface="Adobe Devanagari"/>
              </a:rPr>
              <a:t>Matplotlib</a:t>
            </a:r>
          </a:p>
          <a:p>
            <a:pPr marL="342900" indent="-342900">
              <a:buFont typeface="Wingdings" panose="05000000000000000000" pitchFamily="2" charset="2"/>
              <a:buChar char="Ø"/>
            </a:pPr>
            <a:endParaRPr lang="en-US" sz="2000" dirty="0">
              <a:solidFill>
                <a:schemeClr val="bg1"/>
              </a:solidFill>
              <a:latin typeface="Adobe Devanagari"/>
            </a:endParaRPr>
          </a:p>
        </p:txBody>
      </p:sp>
      <p:pic>
        <p:nvPicPr>
          <p:cNvPr id="9" name="Picture 8" descr="A logo with a letter&#10;&#10;Description automatically generated with medium confidence">
            <a:extLst>
              <a:ext uri="{FF2B5EF4-FFF2-40B4-BE49-F238E27FC236}">
                <a16:creationId xmlns:a16="http://schemas.microsoft.com/office/drawing/2014/main" id="{05A3ADC3-F00A-3DDB-9868-61DCFBF026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9262" y="1439863"/>
            <a:ext cx="998537" cy="998537"/>
          </a:xfrm>
          <a:prstGeom prst="rect">
            <a:avLst/>
          </a:prstGeom>
          <a:ln>
            <a:noFill/>
          </a:ln>
          <a:effectLst>
            <a:softEdge rad="112500"/>
          </a:effectLst>
        </p:spPr>
      </p:pic>
      <p:pic>
        <p:nvPicPr>
          <p:cNvPr id="10" name="Picture 9" descr="A red text on a white background&#10;&#10;Description automatically generated">
            <a:extLst>
              <a:ext uri="{FF2B5EF4-FFF2-40B4-BE49-F238E27FC236}">
                <a16:creationId xmlns:a16="http://schemas.microsoft.com/office/drawing/2014/main" id="{E5135679-555B-BA73-6F3F-6629A27DA4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0905" y="2590236"/>
            <a:ext cx="1808330" cy="904165"/>
          </a:xfrm>
          <a:prstGeom prst="rect">
            <a:avLst/>
          </a:prstGeom>
          <a:ln>
            <a:noFill/>
          </a:ln>
          <a:effectLst>
            <a:softEdge rad="112500"/>
          </a:effectLst>
        </p:spPr>
      </p:pic>
      <p:pic>
        <p:nvPicPr>
          <p:cNvPr id="11" name="Picture 10" descr="A blue and yellow snake logo&#10;&#10;Description automatically generated">
            <a:extLst>
              <a:ext uri="{FF2B5EF4-FFF2-40B4-BE49-F238E27FC236}">
                <a16:creationId xmlns:a16="http://schemas.microsoft.com/office/drawing/2014/main" id="{0405746F-8314-DF34-6A5F-C84D4CEE65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3800" y="4367992"/>
            <a:ext cx="1317699" cy="1317699"/>
          </a:xfrm>
          <a:prstGeom prst="rect">
            <a:avLst/>
          </a:prstGeom>
          <a:ln>
            <a:noFill/>
          </a:ln>
          <a:effectLst>
            <a:softEdge rad="112500"/>
          </a:effectLst>
        </p:spPr>
      </p:pic>
      <p:pic>
        <p:nvPicPr>
          <p:cNvPr id="12" name="Picture 11" descr="A yellow folded paper with a black background&#10;&#10;Description automatically generated">
            <a:extLst>
              <a:ext uri="{FF2B5EF4-FFF2-40B4-BE49-F238E27FC236}">
                <a16:creationId xmlns:a16="http://schemas.microsoft.com/office/drawing/2014/main" id="{5731B0EF-9993-4B0A-F529-18881D091D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1199" y="1714619"/>
            <a:ext cx="1278229" cy="1278229"/>
          </a:xfrm>
          <a:prstGeom prst="rect">
            <a:avLst/>
          </a:prstGeom>
        </p:spPr>
      </p:pic>
      <p:pic>
        <p:nvPicPr>
          <p:cNvPr id="13" name="Picture 12" descr="A blue logo with a cross&#10;&#10;Description automatically generated">
            <a:extLst>
              <a:ext uri="{FF2B5EF4-FFF2-40B4-BE49-F238E27FC236}">
                <a16:creationId xmlns:a16="http://schemas.microsoft.com/office/drawing/2014/main" id="{D8317157-A99B-7D5D-57FF-8BE964399F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5000" y="3404557"/>
            <a:ext cx="1278229" cy="1278229"/>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65E6032F-7C8D-29D0-F2AA-49E503DA5FB3}"/>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2909039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rown spots&#10;&#10;Description automatically generated">
            <a:extLst>
              <a:ext uri="{FF2B5EF4-FFF2-40B4-BE49-F238E27FC236}">
                <a16:creationId xmlns:a16="http://schemas.microsoft.com/office/drawing/2014/main" id="{EBFF8483-7D84-52B7-E9A5-3EFB199C2BD9}"/>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sp>
        <p:nvSpPr>
          <p:cNvPr id="3" name="TextBox 2">
            <a:extLst>
              <a:ext uri="{FF2B5EF4-FFF2-40B4-BE49-F238E27FC236}">
                <a16:creationId xmlns:a16="http://schemas.microsoft.com/office/drawing/2014/main" id="{EC9E4750-40DE-CA20-DDE4-652D6A7DA6F1}"/>
              </a:ext>
            </a:extLst>
          </p:cNvPr>
          <p:cNvSpPr txBox="1"/>
          <p:nvPr/>
        </p:nvSpPr>
        <p:spPr>
          <a:xfrm>
            <a:off x="2743200" y="2286000"/>
            <a:ext cx="6705600" cy="1107996"/>
          </a:xfrm>
          <a:prstGeom prst="rect">
            <a:avLst/>
          </a:prstGeom>
          <a:noFill/>
        </p:spPr>
        <p:txBody>
          <a:bodyPr wrap="square" rtlCol="0">
            <a:spAutoFit/>
          </a:bodyPr>
          <a:lstStyle/>
          <a:p>
            <a:pPr algn="ctr"/>
            <a:r>
              <a:rPr lang="en-US" sz="6600" b="1" dirty="0">
                <a:solidFill>
                  <a:srgbClr val="641800"/>
                </a:solidFill>
                <a:latin typeface="Adobe Devanagari"/>
              </a:rPr>
              <a:t>THANK YOU</a:t>
            </a:r>
          </a:p>
        </p:txBody>
      </p:sp>
      <p:sp>
        <p:nvSpPr>
          <p:cNvPr id="2" name="Rectangle 1">
            <a:extLst>
              <a:ext uri="{FF2B5EF4-FFF2-40B4-BE49-F238E27FC236}">
                <a16:creationId xmlns:a16="http://schemas.microsoft.com/office/drawing/2014/main" id="{71FD840F-1214-9D25-21BE-628787463430}"/>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392287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rown spots&#10;&#10;Description automatically generated">
            <a:extLst>
              <a:ext uri="{FF2B5EF4-FFF2-40B4-BE49-F238E27FC236}">
                <a16:creationId xmlns:a16="http://schemas.microsoft.com/office/drawing/2014/main" id="{EBFF8483-7D84-52B7-E9A5-3EFB199C2BD9}"/>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sp>
        <p:nvSpPr>
          <p:cNvPr id="7" name="Title 4">
            <a:extLst>
              <a:ext uri="{FF2B5EF4-FFF2-40B4-BE49-F238E27FC236}">
                <a16:creationId xmlns:a16="http://schemas.microsoft.com/office/drawing/2014/main" id="{DBABF7B9-B8B6-80B0-1E42-D322988630FB}"/>
              </a:ext>
            </a:extLst>
          </p:cNvPr>
          <p:cNvSpPr txBox="1">
            <a:spLocks/>
          </p:cNvSpPr>
          <p:nvPr/>
        </p:nvSpPr>
        <p:spPr>
          <a:xfrm rot="5400000" flipV="1">
            <a:off x="-1143000" y="2705100"/>
            <a:ext cx="4038600" cy="1447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t>Gannt Chart</a:t>
            </a:r>
          </a:p>
        </p:txBody>
      </p:sp>
      <p:pic>
        <p:nvPicPr>
          <p:cNvPr id="3" name="Picture 2" descr="A screenshot of a computer&#10;&#10;Description automatically generated">
            <a:extLst>
              <a:ext uri="{FF2B5EF4-FFF2-40B4-BE49-F238E27FC236}">
                <a16:creationId xmlns:a16="http://schemas.microsoft.com/office/drawing/2014/main" id="{3FE431F4-4D95-DBA4-5E9D-C827C7CEF0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37"/>
            <a:ext cx="9753600" cy="6248837"/>
          </a:xfrm>
          <a:prstGeom prst="rect">
            <a:avLst/>
          </a:prstGeom>
        </p:spPr>
      </p:pic>
      <p:sp>
        <p:nvSpPr>
          <p:cNvPr id="2" name="Rectangle 1">
            <a:extLst>
              <a:ext uri="{FF2B5EF4-FFF2-40B4-BE49-F238E27FC236}">
                <a16:creationId xmlns:a16="http://schemas.microsoft.com/office/drawing/2014/main" id="{BBA9BA4B-8CF7-18FF-F94A-30E2433DE6AB}"/>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106427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A9E96-FBB9-1DFE-56D9-13D2E50CFF2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EF23E41-4293-C310-4617-2E4B0F869DFF}"/>
              </a:ext>
            </a:extLst>
          </p:cNvPr>
          <p:cNvSpPr>
            <a:spLocks noGrp="1"/>
          </p:cNvSpPr>
          <p:nvPr>
            <p:ph type="subTitle" idx="1"/>
          </p:nvPr>
        </p:nvSpPr>
        <p:spPr/>
        <p:txBody>
          <a:bodyPr/>
          <a:lstStyle/>
          <a:p>
            <a:endParaRPr lang="en-US"/>
          </a:p>
        </p:txBody>
      </p:sp>
      <p:pic>
        <p:nvPicPr>
          <p:cNvPr id="4" name="Picture 3" descr="A white background with brown spots&#10;&#10;Description automatically generated">
            <a:extLst>
              <a:ext uri="{FF2B5EF4-FFF2-40B4-BE49-F238E27FC236}">
                <a16:creationId xmlns:a16="http://schemas.microsoft.com/office/drawing/2014/main" id="{98BB2448-BD2E-01A1-4152-E91549530DF2}"/>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sp>
        <p:nvSpPr>
          <p:cNvPr id="6" name="Text Placeholder 5">
            <a:extLst>
              <a:ext uri="{FF2B5EF4-FFF2-40B4-BE49-F238E27FC236}">
                <a16:creationId xmlns:a16="http://schemas.microsoft.com/office/drawing/2014/main" id="{0E0ABAEF-1380-32AA-2F0F-A751B19BC895}"/>
              </a:ext>
            </a:extLst>
          </p:cNvPr>
          <p:cNvSpPr txBox="1">
            <a:spLocks/>
          </p:cNvSpPr>
          <p:nvPr/>
        </p:nvSpPr>
        <p:spPr>
          <a:xfrm>
            <a:off x="686451" y="5150488"/>
            <a:ext cx="10363200" cy="555848"/>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err="1">
                <a:solidFill>
                  <a:schemeClr val="tx1">
                    <a:lumMod val="65000"/>
                    <a:lumOff val="35000"/>
                  </a:schemeClr>
                </a:solidFill>
                <a:latin typeface="Adobe Devanagari"/>
              </a:rPr>
              <a:t>B.Sc</a:t>
            </a:r>
            <a:r>
              <a:rPr lang="en-US" dirty="0">
                <a:solidFill>
                  <a:schemeClr val="tx1">
                    <a:lumMod val="65000"/>
                    <a:lumOff val="35000"/>
                  </a:schemeClr>
                </a:solidFill>
                <a:latin typeface="Adobe Devanagari"/>
              </a:rPr>
              <a:t> (Hons) Degree in Information Technology Specializing in Data Science </a:t>
            </a:r>
          </a:p>
        </p:txBody>
      </p:sp>
      <p:sp>
        <p:nvSpPr>
          <p:cNvPr id="7" name="Rectangle 6">
            <a:extLst>
              <a:ext uri="{FF2B5EF4-FFF2-40B4-BE49-F238E27FC236}">
                <a16:creationId xmlns:a16="http://schemas.microsoft.com/office/drawing/2014/main" id="{1D81AB12-F86F-3ACC-1D73-5E58759BD8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8" name="Rectangle 7">
            <a:extLst>
              <a:ext uri="{FF2B5EF4-FFF2-40B4-BE49-F238E27FC236}">
                <a16:creationId xmlns:a16="http://schemas.microsoft.com/office/drawing/2014/main" id="{142651F0-A2A6-BDBE-A75E-6C49868F4F28}"/>
              </a:ext>
            </a:extLst>
          </p:cNvPr>
          <p:cNvSpPr/>
          <p:nvPr/>
        </p:nvSpPr>
        <p:spPr>
          <a:xfrm>
            <a:off x="9103017" y="-15426"/>
            <a:ext cx="1946634" cy="2438399"/>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sp>
        <p:nvSpPr>
          <p:cNvPr id="9" name="TextBox 8">
            <a:extLst>
              <a:ext uri="{FF2B5EF4-FFF2-40B4-BE49-F238E27FC236}">
                <a16:creationId xmlns:a16="http://schemas.microsoft.com/office/drawing/2014/main" id="{2B815219-6267-D2F5-425C-BDE78DC52674}"/>
              </a:ext>
            </a:extLst>
          </p:cNvPr>
          <p:cNvSpPr txBox="1"/>
          <p:nvPr/>
        </p:nvSpPr>
        <p:spPr>
          <a:xfrm>
            <a:off x="686451" y="2119763"/>
            <a:ext cx="9400116" cy="1938992"/>
          </a:xfrm>
          <a:prstGeom prst="rect">
            <a:avLst/>
          </a:prstGeom>
          <a:noFill/>
        </p:spPr>
        <p:txBody>
          <a:bodyPr wrap="square">
            <a:spAutoFit/>
          </a:bodyPr>
          <a:lstStyle/>
          <a:p>
            <a:r>
              <a:rPr lang="en-US" sz="4000" b="1" dirty="0">
                <a:solidFill>
                  <a:srgbClr val="641800"/>
                </a:solidFill>
                <a:latin typeface="Adobe Devanagari"/>
              </a:rPr>
              <a:t>Automated Advanced Acne Lesion </a:t>
            </a:r>
          </a:p>
          <a:p>
            <a:r>
              <a:rPr lang="en-US" sz="4000" b="1" dirty="0">
                <a:solidFill>
                  <a:srgbClr val="641800"/>
                </a:solidFill>
                <a:latin typeface="Adobe Devanagari"/>
              </a:rPr>
              <a:t>Analysis and Monitoring with Artificial Intelligence.</a:t>
            </a:r>
          </a:p>
        </p:txBody>
      </p:sp>
      <p:sp>
        <p:nvSpPr>
          <p:cNvPr id="10" name="Arrow: Pentagon 9">
            <a:extLst>
              <a:ext uri="{FF2B5EF4-FFF2-40B4-BE49-F238E27FC236}">
                <a16:creationId xmlns:a16="http://schemas.microsoft.com/office/drawing/2014/main" id="{46358183-F07D-1FEA-88CC-2CCACC2C1B46}"/>
              </a:ext>
            </a:extLst>
          </p:cNvPr>
          <p:cNvSpPr/>
          <p:nvPr/>
        </p:nvSpPr>
        <p:spPr>
          <a:xfrm rot="5400000">
            <a:off x="10400855" y="843706"/>
            <a:ext cx="2426032" cy="732508"/>
          </a:xfrm>
          <a:prstGeom prst="homePlate">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Component 1</a:t>
            </a:r>
          </a:p>
        </p:txBody>
      </p:sp>
      <p:pic>
        <p:nvPicPr>
          <p:cNvPr id="11" name="Picture 10" descr="A person in a red shirt&#10;&#10;Description automatically generated">
            <a:extLst>
              <a:ext uri="{FF2B5EF4-FFF2-40B4-BE49-F238E27FC236}">
                <a16:creationId xmlns:a16="http://schemas.microsoft.com/office/drawing/2014/main" id="{64A3E80F-0AAC-FD49-9AF8-8EA8948AF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0318" y="33759"/>
            <a:ext cx="1752031" cy="2252611"/>
          </a:xfrm>
          <a:prstGeom prst="rect">
            <a:avLst/>
          </a:prstGeom>
        </p:spPr>
      </p:pic>
      <p:sp>
        <p:nvSpPr>
          <p:cNvPr id="12" name="Title 4">
            <a:extLst>
              <a:ext uri="{FF2B5EF4-FFF2-40B4-BE49-F238E27FC236}">
                <a16:creationId xmlns:a16="http://schemas.microsoft.com/office/drawing/2014/main" id="{DAC697EA-8452-1A30-627E-D918CBE5099B}"/>
              </a:ext>
            </a:extLst>
          </p:cNvPr>
          <p:cNvSpPr txBox="1">
            <a:spLocks/>
          </p:cNvSpPr>
          <p:nvPr/>
        </p:nvSpPr>
        <p:spPr>
          <a:xfrm>
            <a:off x="-1828800" y="4291510"/>
            <a:ext cx="10363200" cy="10622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dirty="0"/>
              <a:t>IT21176456 | Gimmana M.R.M</a:t>
            </a:r>
          </a:p>
        </p:txBody>
      </p:sp>
    </p:spTree>
    <p:extLst>
      <p:ext uri="{BB962C8B-B14F-4D97-AF65-F5344CB8AC3E}">
        <p14:creationId xmlns:p14="http://schemas.microsoft.com/office/powerpoint/2010/main" val="675416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7959-FD0F-016D-E9BA-63E8FE139F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26FFC4-DDF6-58AB-AEB8-89D5CCAF0B00}"/>
              </a:ext>
            </a:extLst>
          </p:cNvPr>
          <p:cNvSpPr>
            <a:spLocks noGrp="1"/>
          </p:cNvSpPr>
          <p:nvPr>
            <p:ph idx="1"/>
          </p:nvPr>
        </p:nvSpPr>
        <p:spPr/>
        <p:txBody>
          <a:bodyPr/>
          <a:lstStyle/>
          <a:p>
            <a:endParaRPr lang="en-US"/>
          </a:p>
        </p:txBody>
      </p:sp>
      <p:pic>
        <p:nvPicPr>
          <p:cNvPr id="4" name="Picture 3" descr="A white background with brown spots">
            <a:extLst>
              <a:ext uri="{FF2B5EF4-FFF2-40B4-BE49-F238E27FC236}">
                <a16:creationId xmlns:a16="http://schemas.microsoft.com/office/drawing/2014/main" id="{4D6A1F2E-CC61-A65C-EBFD-4E46B3FAB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24600"/>
          </a:xfrm>
          <a:prstGeom prst="rect">
            <a:avLst/>
          </a:prstGeom>
        </p:spPr>
      </p:pic>
      <p:sp>
        <p:nvSpPr>
          <p:cNvPr id="5" name="TextBox 4">
            <a:extLst>
              <a:ext uri="{FF2B5EF4-FFF2-40B4-BE49-F238E27FC236}">
                <a16:creationId xmlns:a16="http://schemas.microsoft.com/office/drawing/2014/main" id="{0D102053-EE39-5A74-F42B-34E2EACBB470}"/>
              </a:ext>
            </a:extLst>
          </p:cNvPr>
          <p:cNvSpPr txBox="1"/>
          <p:nvPr/>
        </p:nvSpPr>
        <p:spPr>
          <a:xfrm>
            <a:off x="533400" y="685800"/>
            <a:ext cx="3326616" cy="707886"/>
          </a:xfrm>
          <a:prstGeom prst="rect">
            <a:avLst/>
          </a:prstGeom>
          <a:noFill/>
        </p:spPr>
        <p:txBody>
          <a:bodyPr wrap="none" rtlCol="0">
            <a:spAutoFit/>
          </a:bodyPr>
          <a:lstStyle/>
          <a:p>
            <a:r>
              <a:rPr lang="en-US" sz="4000" b="1" dirty="0">
                <a:latin typeface="Adobe Devanagari"/>
              </a:rPr>
              <a:t>What is Acne ?</a:t>
            </a:r>
          </a:p>
        </p:txBody>
      </p:sp>
      <p:sp>
        <p:nvSpPr>
          <p:cNvPr id="6" name="TextBox 5">
            <a:extLst>
              <a:ext uri="{FF2B5EF4-FFF2-40B4-BE49-F238E27FC236}">
                <a16:creationId xmlns:a16="http://schemas.microsoft.com/office/drawing/2014/main" id="{558F06F5-E5C3-C428-DF1C-B99A9AC18854}"/>
              </a:ext>
            </a:extLst>
          </p:cNvPr>
          <p:cNvSpPr txBox="1"/>
          <p:nvPr/>
        </p:nvSpPr>
        <p:spPr>
          <a:xfrm>
            <a:off x="514739" y="3429000"/>
            <a:ext cx="3604448" cy="707886"/>
          </a:xfrm>
          <a:prstGeom prst="rect">
            <a:avLst/>
          </a:prstGeom>
          <a:noFill/>
        </p:spPr>
        <p:txBody>
          <a:bodyPr wrap="none" rtlCol="0">
            <a:spAutoFit/>
          </a:bodyPr>
          <a:lstStyle/>
          <a:p>
            <a:r>
              <a:rPr lang="en-US" sz="4000" b="1" dirty="0">
                <a:latin typeface="Adobe Devanagari"/>
              </a:rPr>
              <a:t>Who gets Acne?</a:t>
            </a:r>
          </a:p>
        </p:txBody>
      </p:sp>
      <p:sp>
        <p:nvSpPr>
          <p:cNvPr id="7" name="TextBox 6">
            <a:extLst>
              <a:ext uri="{FF2B5EF4-FFF2-40B4-BE49-F238E27FC236}">
                <a16:creationId xmlns:a16="http://schemas.microsoft.com/office/drawing/2014/main" id="{EE896C1B-5A15-B5E3-41EF-44433E25F8EF}"/>
              </a:ext>
            </a:extLst>
          </p:cNvPr>
          <p:cNvSpPr txBox="1"/>
          <p:nvPr/>
        </p:nvSpPr>
        <p:spPr>
          <a:xfrm>
            <a:off x="556846" y="3755866"/>
            <a:ext cx="184731" cy="523220"/>
          </a:xfrm>
          <a:prstGeom prst="rect">
            <a:avLst/>
          </a:prstGeom>
          <a:noFill/>
        </p:spPr>
        <p:txBody>
          <a:bodyPr wrap="none" rtlCol="0">
            <a:spAutoFit/>
          </a:bodyPr>
          <a:lstStyle/>
          <a:p>
            <a:endParaRPr lang="en-US" sz="2800" dirty="0">
              <a:latin typeface="Adobe Devanagari"/>
            </a:endParaRPr>
          </a:p>
        </p:txBody>
      </p:sp>
      <p:sp>
        <p:nvSpPr>
          <p:cNvPr id="8" name="Rectangle: Diagonal Corners Rounded 7">
            <a:extLst>
              <a:ext uri="{FF2B5EF4-FFF2-40B4-BE49-F238E27FC236}">
                <a16:creationId xmlns:a16="http://schemas.microsoft.com/office/drawing/2014/main" id="{BB0E6A86-0425-557D-A3FC-33CD9ABEA7F3}"/>
              </a:ext>
            </a:extLst>
          </p:cNvPr>
          <p:cNvSpPr/>
          <p:nvPr/>
        </p:nvSpPr>
        <p:spPr>
          <a:xfrm>
            <a:off x="2057400" y="1362908"/>
            <a:ext cx="9067800" cy="1992405"/>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v"/>
            </a:pPr>
            <a:r>
              <a:rPr lang="en-US" sz="2400" b="1" dirty="0">
                <a:solidFill>
                  <a:schemeClr val="bg1"/>
                </a:solidFill>
                <a:latin typeface="Adobe Devanagari"/>
              </a:rPr>
              <a:t>Acne is a common chronic disorder affecting the hair follicle and </a:t>
            </a:r>
          </a:p>
          <a:p>
            <a:pPr algn="ctr"/>
            <a:r>
              <a:rPr lang="en-US" sz="2400" b="1" dirty="0">
                <a:solidFill>
                  <a:schemeClr val="bg1"/>
                </a:solidFill>
                <a:latin typeface="Adobe Devanagari"/>
              </a:rPr>
              <a:t>sebaceous gland, in which there is expansion and blockage </a:t>
            </a:r>
          </a:p>
          <a:p>
            <a:pPr algn="ctr"/>
            <a:r>
              <a:rPr lang="en-US" sz="2400" b="1" dirty="0">
                <a:solidFill>
                  <a:schemeClr val="bg1"/>
                </a:solidFill>
                <a:latin typeface="Adobe Devanagari"/>
              </a:rPr>
              <a:t>of the follicle and inflammation.</a:t>
            </a:r>
          </a:p>
          <a:p>
            <a:pPr algn="ctr"/>
            <a:endParaRPr lang="en-US" dirty="0">
              <a:latin typeface="Adobe Devanagari"/>
            </a:endParaRPr>
          </a:p>
        </p:txBody>
      </p:sp>
      <p:sp>
        <p:nvSpPr>
          <p:cNvPr id="9" name="Rectangle: Diagonal Corners Rounded 8">
            <a:extLst>
              <a:ext uri="{FF2B5EF4-FFF2-40B4-BE49-F238E27FC236}">
                <a16:creationId xmlns:a16="http://schemas.microsoft.com/office/drawing/2014/main" id="{597D9D44-0504-8F49-B582-29AA96907F20}"/>
              </a:ext>
            </a:extLst>
          </p:cNvPr>
          <p:cNvSpPr/>
          <p:nvPr/>
        </p:nvSpPr>
        <p:spPr>
          <a:xfrm>
            <a:off x="2057400" y="4127718"/>
            <a:ext cx="9067800" cy="2044482"/>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rtl="0" eaLnBrk="1" latinLnBrk="0" hangingPunct="1">
              <a:spcBef>
                <a:spcPts val="0"/>
              </a:spcBef>
              <a:spcAft>
                <a:spcPts val="0"/>
              </a:spcAft>
              <a:buFont typeface="Wingdings" panose="05000000000000000000" pitchFamily="2" charset="2"/>
              <a:buChar char="v"/>
            </a:pPr>
            <a:r>
              <a:rPr lang="en-US" sz="2400" b="1" kern="1200" dirty="0">
                <a:solidFill>
                  <a:schemeClr val="bg1"/>
                </a:solidFill>
                <a:effectLst/>
                <a:latin typeface="Adobe Devanagari"/>
              </a:rPr>
              <a:t>Acne affects males and females of all races and ethnicities. </a:t>
            </a:r>
            <a:endParaRPr lang="en-US" sz="2400" b="1" dirty="0">
              <a:solidFill>
                <a:schemeClr val="bg1"/>
              </a:solidFill>
              <a:effectLst/>
              <a:latin typeface="Adobe Devanagari"/>
            </a:endParaRPr>
          </a:p>
          <a:p>
            <a:pPr marL="0" algn="ctr" rtl="0" eaLnBrk="1" latinLnBrk="0" hangingPunct="1">
              <a:spcBef>
                <a:spcPts val="0"/>
              </a:spcBef>
              <a:spcAft>
                <a:spcPts val="0"/>
              </a:spcAft>
            </a:pPr>
            <a:r>
              <a:rPr lang="en-US" sz="2400" b="1" kern="1200" dirty="0">
                <a:solidFill>
                  <a:schemeClr val="bg1"/>
                </a:solidFill>
                <a:effectLst/>
                <a:latin typeface="Adobe Devanagari"/>
              </a:rPr>
              <a:t>It is prevalent in adolescents and young adults, </a:t>
            </a:r>
            <a:endParaRPr lang="en-US" sz="2400" b="1" dirty="0">
              <a:solidFill>
                <a:schemeClr val="bg1"/>
              </a:solidFill>
              <a:effectLst/>
              <a:latin typeface="Adobe Devanagari"/>
            </a:endParaRPr>
          </a:p>
          <a:p>
            <a:pPr marL="0" algn="ctr" rtl="0" eaLnBrk="1" latinLnBrk="0" hangingPunct="1">
              <a:spcBef>
                <a:spcPts val="0"/>
              </a:spcBef>
              <a:spcAft>
                <a:spcPts val="0"/>
              </a:spcAft>
            </a:pPr>
            <a:r>
              <a:rPr lang="en-US" sz="2400" b="1" kern="1200" dirty="0">
                <a:solidFill>
                  <a:schemeClr val="bg1"/>
                </a:solidFill>
                <a:effectLst/>
                <a:latin typeface="Adobe Devanagari"/>
              </a:rPr>
              <a:t>with 85% of 16- to 18-year-olds affected. </a:t>
            </a:r>
            <a:endParaRPr lang="en-US" sz="2400" b="1" dirty="0">
              <a:solidFill>
                <a:schemeClr val="bg1"/>
              </a:solidFill>
              <a:effectLst/>
              <a:latin typeface="Adobe Devanagari"/>
            </a:endParaRPr>
          </a:p>
          <a:p>
            <a:pPr marL="0" algn="ctr" rtl="0" eaLnBrk="1" latinLnBrk="0" hangingPunct="1">
              <a:spcBef>
                <a:spcPts val="0"/>
              </a:spcBef>
              <a:spcAft>
                <a:spcPts val="0"/>
              </a:spcAft>
            </a:pPr>
            <a:r>
              <a:rPr lang="en-US" sz="2400" b="1" kern="1200" dirty="0">
                <a:solidFill>
                  <a:schemeClr val="bg1"/>
                </a:solidFill>
                <a:effectLst/>
                <a:latin typeface="Adobe Devanagari"/>
              </a:rPr>
              <a:t>However, it may sometimes occur in children and adults of all ages.</a:t>
            </a:r>
            <a:endParaRPr lang="en-US" sz="2400" b="1" dirty="0">
              <a:solidFill>
                <a:schemeClr val="bg1"/>
              </a:solidFill>
              <a:effectLst/>
              <a:latin typeface="Adobe Devanagari"/>
            </a:endParaRPr>
          </a:p>
        </p:txBody>
      </p:sp>
      <p:sp>
        <p:nvSpPr>
          <p:cNvPr id="10" name="Rectangle 9">
            <a:extLst>
              <a:ext uri="{FF2B5EF4-FFF2-40B4-BE49-F238E27FC236}">
                <a16:creationId xmlns:a16="http://schemas.microsoft.com/office/drawing/2014/main" id="{3CB532CD-2EA2-7974-8732-5CD09B053E3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2825175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CB002-F562-864D-6A1E-60BB55ABEA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2C32CD-4ECC-FA4B-4874-AD55DA02A5AD}"/>
              </a:ext>
            </a:extLst>
          </p:cNvPr>
          <p:cNvSpPr>
            <a:spLocks noGrp="1"/>
          </p:cNvSpPr>
          <p:nvPr>
            <p:ph idx="1"/>
          </p:nvPr>
        </p:nvSpPr>
        <p:spPr/>
        <p:txBody>
          <a:bodyPr/>
          <a:lstStyle/>
          <a:p>
            <a:endParaRPr lang="en-US"/>
          </a:p>
        </p:txBody>
      </p:sp>
      <p:pic>
        <p:nvPicPr>
          <p:cNvPr id="4" name="Picture 3" descr="A white background with brown spots">
            <a:extLst>
              <a:ext uri="{FF2B5EF4-FFF2-40B4-BE49-F238E27FC236}">
                <a16:creationId xmlns:a16="http://schemas.microsoft.com/office/drawing/2014/main" id="{15E5311D-766E-155D-E1B1-1F10AEFAA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24600"/>
          </a:xfrm>
          <a:prstGeom prst="rect">
            <a:avLst/>
          </a:prstGeom>
        </p:spPr>
      </p:pic>
      <p:sp>
        <p:nvSpPr>
          <p:cNvPr id="5" name="TextBox 4">
            <a:extLst>
              <a:ext uri="{FF2B5EF4-FFF2-40B4-BE49-F238E27FC236}">
                <a16:creationId xmlns:a16="http://schemas.microsoft.com/office/drawing/2014/main" id="{AA6D9EA2-F0A3-0A0A-F7D7-835EC3E781D0}"/>
              </a:ext>
            </a:extLst>
          </p:cNvPr>
          <p:cNvSpPr txBox="1"/>
          <p:nvPr/>
        </p:nvSpPr>
        <p:spPr>
          <a:xfrm>
            <a:off x="533400" y="685800"/>
            <a:ext cx="2729337" cy="707886"/>
          </a:xfrm>
          <a:prstGeom prst="rect">
            <a:avLst/>
          </a:prstGeom>
          <a:noFill/>
        </p:spPr>
        <p:txBody>
          <a:bodyPr wrap="none" rtlCol="0">
            <a:spAutoFit/>
          </a:bodyPr>
          <a:lstStyle/>
          <a:p>
            <a:r>
              <a:rPr lang="en-US" sz="4000" b="1" dirty="0">
                <a:latin typeface="Adobe Devanagari"/>
              </a:rPr>
              <a:t>Acne Stages</a:t>
            </a:r>
            <a:endParaRPr lang="en-US" sz="3600" b="1" dirty="0">
              <a:latin typeface="Adobe Devanagari"/>
            </a:endParaRPr>
          </a:p>
        </p:txBody>
      </p:sp>
      <p:sp>
        <p:nvSpPr>
          <p:cNvPr id="7" name="Rectangle 6">
            <a:extLst>
              <a:ext uri="{FF2B5EF4-FFF2-40B4-BE49-F238E27FC236}">
                <a16:creationId xmlns:a16="http://schemas.microsoft.com/office/drawing/2014/main" id="{319DE3CB-2DDE-6B5C-09BF-CF1462CA1E9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9" name="Picture 8">
            <a:extLst>
              <a:ext uri="{FF2B5EF4-FFF2-40B4-BE49-F238E27FC236}">
                <a16:creationId xmlns:a16="http://schemas.microsoft.com/office/drawing/2014/main" id="{DD26E48F-6592-DB14-D013-0803194D6EF1}"/>
              </a:ext>
            </a:extLst>
          </p:cNvPr>
          <p:cNvPicPr>
            <a:picLocks noChangeAspect="1"/>
          </p:cNvPicPr>
          <p:nvPr/>
        </p:nvPicPr>
        <p:blipFill>
          <a:blip r:embed="rId3"/>
          <a:stretch>
            <a:fillRect/>
          </a:stretch>
        </p:blipFill>
        <p:spPr>
          <a:xfrm>
            <a:off x="3886200" y="1039743"/>
            <a:ext cx="7239000" cy="51019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56850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767A3-993C-967A-902F-64A832C21A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BE0C3C-6750-C754-6824-59D1BC4CF31F}"/>
              </a:ext>
            </a:extLst>
          </p:cNvPr>
          <p:cNvSpPr>
            <a:spLocks noGrp="1"/>
          </p:cNvSpPr>
          <p:nvPr>
            <p:ph idx="1"/>
          </p:nvPr>
        </p:nvSpPr>
        <p:spPr/>
        <p:txBody>
          <a:bodyPr/>
          <a:lstStyle/>
          <a:p>
            <a:endParaRPr lang="en-US"/>
          </a:p>
        </p:txBody>
      </p:sp>
      <p:pic>
        <p:nvPicPr>
          <p:cNvPr id="4" name="Picture 3" descr="A white surface with a pink background&#10;&#10;Description automatically generated">
            <a:extLst>
              <a:ext uri="{FF2B5EF4-FFF2-40B4-BE49-F238E27FC236}">
                <a16:creationId xmlns:a16="http://schemas.microsoft.com/office/drawing/2014/main" id="{27D9B28B-089F-A2C2-D402-7F67F5B4C626}"/>
              </a:ext>
            </a:extLst>
          </p:cNvPr>
          <p:cNvPicPr>
            <a:picLocks noChangeAspect="1"/>
          </p:cNvPicPr>
          <p:nvPr/>
        </p:nvPicPr>
        <p:blipFill rotWithShape="1">
          <a:blip r:embed="rId2">
            <a:extLst>
              <a:ext uri="{28A0092B-C50C-407E-A947-70E740481C1C}">
                <a14:useLocalDpi xmlns:a14="http://schemas.microsoft.com/office/drawing/2010/main" val="0"/>
              </a:ext>
            </a:extLst>
          </a:blip>
          <a:srcRect t="6666"/>
          <a:stretch/>
        </p:blipFill>
        <p:spPr>
          <a:xfrm>
            <a:off x="0" y="-38100"/>
            <a:ext cx="12192000" cy="6362700"/>
          </a:xfrm>
          <a:prstGeom prst="rect">
            <a:avLst/>
          </a:prstGeom>
        </p:spPr>
      </p:pic>
      <p:sp>
        <p:nvSpPr>
          <p:cNvPr id="5" name="Title 4">
            <a:extLst>
              <a:ext uri="{FF2B5EF4-FFF2-40B4-BE49-F238E27FC236}">
                <a16:creationId xmlns:a16="http://schemas.microsoft.com/office/drawing/2014/main" id="{D4CB13AD-C329-3F9C-72C0-1E1372967E8F}"/>
              </a:ext>
            </a:extLst>
          </p:cNvPr>
          <p:cNvSpPr txBox="1">
            <a:spLocks/>
          </p:cNvSpPr>
          <p:nvPr/>
        </p:nvSpPr>
        <p:spPr>
          <a:xfrm>
            <a:off x="304800" y="48250"/>
            <a:ext cx="11684000" cy="17756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latin typeface="Adobe Devanagari"/>
              </a:rPr>
              <a:t>Research problem</a:t>
            </a:r>
          </a:p>
        </p:txBody>
      </p:sp>
      <p:sp>
        <p:nvSpPr>
          <p:cNvPr id="6" name="Rectangle: Diagonal Corners Rounded 5">
            <a:extLst>
              <a:ext uri="{FF2B5EF4-FFF2-40B4-BE49-F238E27FC236}">
                <a16:creationId xmlns:a16="http://schemas.microsoft.com/office/drawing/2014/main" id="{DA121961-65B2-4D45-E10D-2AD5B0121CFF}"/>
              </a:ext>
            </a:extLst>
          </p:cNvPr>
          <p:cNvSpPr/>
          <p:nvPr/>
        </p:nvSpPr>
        <p:spPr>
          <a:xfrm>
            <a:off x="354957" y="1823944"/>
            <a:ext cx="7646043" cy="3205256"/>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Adobe Devanagari"/>
              </a:rPr>
              <a:t>How can we develop advanced machine learning techniques be leveraged through image analysis to enhance the precision of acne diagnosis and monitor treatment efficacy?</a:t>
            </a:r>
          </a:p>
        </p:txBody>
      </p:sp>
      <p:pic>
        <p:nvPicPr>
          <p:cNvPr id="7" name="Picture 6" descr="A diagram of a skin structure">
            <a:extLst>
              <a:ext uri="{FF2B5EF4-FFF2-40B4-BE49-F238E27FC236}">
                <a16:creationId xmlns:a16="http://schemas.microsoft.com/office/drawing/2014/main" id="{870B9427-6AB0-E61E-CCA0-4326F2972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200" y="1219200"/>
            <a:ext cx="3101016" cy="4125520"/>
          </a:xfrm>
          <a:prstGeom prst="rect">
            <a:avLst/>
          </a:prstGeom>
          <a:ln>
            <a:noFill/>
          </a:ln>
          <a:effectLst>
            <a:softEdge rad="112500"/>
          </a:effectLst>
        </p:spPr>
      </p:pic>
      <p:sp>
        <p:nvSpPr>
          <p:cNvPr id="8" name="Rectangle 7">
            <a:extLst>
              <a:ext uri="{FF2B5EF4-FFF2-40B4-BE49-F238E27FC236}">
                <a16:creationId xmlns:a16="http://schemas.microsoft.com/office/drawing/2014/main" id="{D02C70E6-99DD-7065-1F85-7720616944E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325186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64D29-4267-5EF7-E32E-65229311D7C0}"/>
            </a:ext>
          </a:extLst>
        </p:cNvPr>
        <p:cNvGrpSpPr/>
        <p:nvPr/>
      </p:nvGrpSpPr>
      <p:grpSpPr>
        <a:xfrm>
          <a:off x="0" y="0"/>
          <a:ext cx="0" cy="0"/>
          <a:chOff x="0" y="0"/>
          <a:chExt cx="0" cy="0"/>
        </a:xfrm>
      </p:grpSpPr>
      <p:graphicFrame>
        <p:nvGraphicFramePr>
          <p:cNvPr id="40" name="Content Placeholder 39">
            <a:extLst>
              <a:ext uri="{FF2B5EF4-FFF2-40B4-BE49-F238E27FC236}">
                <a16:creationId xmlns:a16="http://schemas.microsoft.com/office/drawing/2014/main" id="{A822E7C5-FFF8-B6BD-8240-2567FDC73547}"/>
              </a:ext>
            </a:extLst>
          </p:cNvPr>
          <p:cNvGraphicFramePr>
            <a:graphicFrameLocks noGrp="1"/>
          </p:cNvGraphicFramePr>
          <p:nvPr>
            <p:ph idx="1"/>
            <p:extLst>
              <p:ext uri="{D42A27DB-BD31-4B8C-83A1-F6EECF244321}">
                <p14:modId xmlns:p14="http://schemas.microsoft.com/office/powerpoint/2010/main" val="905442300"/>
              </p:ext>
            </p:extLst>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F6BE7C6C-7C43-AEBB-6E85-EA922814756D}"/>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1555" y="0"/>
            <a:ext cx="12192000" cy="6324600"/>
          </a:xfrm>
          <a:prstGeom prst="rect">
            <a:avLst/>
          </a:prstGeom>
        </p:spPr>
      </p:pic>
      <p:sp>
        <p:nvSpPr>
          <p:cNvPr id="5" name="Title 4">
            <a:extLst>
              <a:ext uri="{FF2B5EF4-FFF2-40B4-BE49-F238E27FC236}">
                <a16:creationId xmlns:a16="http://schemas.microsoft.com/office/drawing/2014/main" id="{DE0E6BCD-52F6-BD0A-4414-8244B7F17499}"/>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Completed Tasks</a:t>
            </a:r>
            <a:endParaRPr lang="en-US" sz="4000" dirty="0"/>
          </a:p>
        </p:txBody>
      </p:sp>
      <p:sp>
        <p:nvSpPr>
          <p:cNvPr id="8" name="Rectangle 7">
            <a:extLst>
              <a:ext uri="{FF2B5EF4-FFF2-40B4-BE49-F238E27FC236}">
                <a16:creationId xmlns:a16="http://schemas.microsoft.com/office/drawing/2014/main" id="{DE2EFCD2-0B46-AD5A-76AE-42A47A674E2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27" name="Rectangle: Diagonal Corners Rounded 26">
            <a:extLst>
              <a:ext uri="{FF2B5EF4-FFF2-40B4-BE49-F238E27FC236}">
                <a16:creationId xmlns:a16="http://schemas.microsoft.com/office/drawing/2014/main" id="{CBE34618-9BED-EE35-922B-4E0589997CAA}"/>
              </a:ext>
            </a:extLst>
          </p:cNvPr>
          <p:cNvSpPr/>
          <p:nvPr/>
        </p:nvSpPr>
        <p:spPr>
          <a:xfrm>
            <a:off x="5536557" y="533400"/>
            <a:ext cx="6350643" cy="676146"/>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Data Validation:</a:t>
            </a:r>
            <a:r>
              <a:rPr lang="en-US" sz="1600" dirty="0">
                <a:latin typeface="Adobe Devanagari"/>
              </a:rPr>
              <a:t> Collaborated with external supervisors to validate the dataset, ensuring its quality and relevance.</a:t>
            </a:r>
          </a:p>
        </p:txBody>
      </p:sp>
      <p:sp>
        <p:nvSpPr>
          <p:cNvPr id="28" name="Rectangle: Diagonal Corners Rounded 27">
            <a:extLst>
              <a:ext uri="{FF2B5EF4-FFF2-40B4-BE49-F238E27FC236}">
                <a16:creationId xmlns:a16="http://schemas.microsoft.com/office/drawing/2014/main" id="{1F556715-6543-B08A-F77C-26C17E212D0F}"/>
              </a:ext>
            </a:extLst>
          </p:cNvPr>
          <p:cNvSpPr/>
          <p:nvPr/>
        </p:nvSpPr>
        <p:spPr>
          <a:xfrm>
            <a:off x="5562600" y="1295400"/>
            <a:ext cx="6350643" cy="838200"/>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dobe Devanagari"/>
              </a:rPr>
              <a:t>   </a:t>
            </a:r>
            <a:r>
              <a:rPr lang="en-US" sz="1600" b="1" dirty="0">
                <a:latin typeface="Adobe Devanagari"/>
              </a:rPr>
              <a:t>Model Development:</a:t>
            </a:r>
            <a:r>
              <a:rPr lang="en-US" sz="1600" dirty="0">
                <a:latin typeface="Adobe Devanagari"/>
              </a:rPr>
              <a:t>  Developed two deep learning models:</a:t>
            </a:r>
          </a:p>
          <a:p>
            <a:r>
              <a:rPr lang="en-US" sz="1600" dirty="0">
                <a:latin typeface="Adobe Devanagari"/>
              </a:rPr>
              <a:t>                                                     1. Acne Detection Model</a:t>
            </a:r>
          </a:p>
          <a:p>
            <a:r>
              <a:rPr lang="en-US" sz="1600" dirty="0">
                <a:latin typeface="Adobe Devanagari"/>
              </a:rPr>
              <a:t>                                                     2. Acne Severity Detection Model</a:t>
            </a:r>
          </a:p>
        </p:txBody>
      </p:sp>
      <p:sp>
        <p:nvSpPr>
          <p:cNvPr id="29" name="Rectangle: Diagonal Corners Rounded 28">
            <a:extLst>
              <a:ext uri="{FF2B5EF4-FFF2-40B4-BE49-F238E27FC236}">
                <a16:creationId xmlns:a16="http://schemas.microsoft.com/office/drawing/2014/main" id="{D7853955-E4D4-2A3E-D2CE-3099A34D3891}"/>
              </a:ext>
            </a:extLst>
          </p:cNvPr>
          <p:cNvSpPr/>
          <p:nvPr/>
        </p:nvSpPr>
        <p:spPr>
          <a:xfrm>
            <a:off x="5562600" y="2219454"/>
            <a:ext cx="6350643" cy="676146"/>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Data Preprocessing:</a:t>
            </a:r>
            <a:r>
              <a:rPr lang="en-US" sz="1600" dirty="0">
                <a:latin typeface="Adobe Devanagari"/>
              </a:rPr>
              <a:t> Checked the balance of the dataset and Split the data set into training and testing sets.</a:t>
            </a:r>
          </a:p>
        </p:txBody>
      </p:sp>
      <p:sp>
        <p:nvSpPr>
          <p:cNvPr id="30" name="Rectangle: Diagonal Corners Rounded 29">
            <a:extLst>
              <a:ext uri="{FF2B5EF4-FFF2-40B4-BE49-F238E27FC236}">
                <a16:creationId xmlns:a16="http://schemas.microsoft.com/office/drawing/2014/main" id="{7CF4825F-FFF2-881E-2DBF-331A951317DF}"/>
              </a:ext>
            </a:extLst>
          </p:cNvPr>
          <p:cNvSpPr/>
          <p:nvPr/>
        </p:nvSpPr>
        <p:spPr>
          <a:xfrm>
            <a:off x="5562600" y="2981454"/>
            <a:ext cx="6350643" cy="676146"/>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Data Augmentation:</a:t>
            </a:r>
            <a:r>
              <a:rPr lang="en-US" sz="1600" dirty="0">
                <a:latin typeface="Adobe Devanagari"/>
              </a:rPr>
              <a:t> Applied data augmentation techniques to the training and testing sets to increase data diversity and model robustness.</a:t>
            </a:r>
          </a:p>
        </p:txBody>
      </p:sp>
      <p:sp>
        <p:nvSpPr>
          <p:cNvPr id="33" name="Rectangle: Diagonal Corners Rounded 32">
            <a:extLst>
              <a:ext uri="{FF2B5EF4-FFF2-40B4-BE49-F238E27FC236}">
                <a16:creationId xmlns:a16="http://schemas.microsoft.com/office/drawing/2014/main" id="{9405C6CA-33A6-9475-F649-CACFC3728028}"/>
              </a:ext>
            </a:extLst>
          </p:cNvPr>
          <p:cNvSpPr/>
          <p:nvPr/>
        </p:nvSpPr>
        <p:spPr>
          <a:xfrm>
            <a:off x="5562600" y="3733800"/>
            <a:ext cx="6350643" cy="1143000"/>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Model Training and Evaluation: </a:t>
            </a:r>
            <a:r>
              <a:rPr lang="en-US" sz="1600" dirty="0">
                <a:latin typeface="Adobe Devanagari"/>
              </a:rPr>
              <a:t>Trained deep learning models, performing hyperparameter tuning to optimize performance. Evaluated model performance using appropriate metrics (e.g., accuracy, precision, recall, F1-score).</a:t>
            </a:r>
          </a:p>
        </p:txBody>
      </p:sp>
      <p:sp>
        <p:nvSpPr>
          <p:cNvPr id="36" name="Rectangle: Diagonal Corners Rounded 35">
            <a:extLst>
              <a:ext uri="{FF2B5EF4-FFF2-40B4-BE49-F238E27FC236}">
                <a16:creationId xmlns:a16="http://schemas.microsoft.com/office/drawing/2014/main" id="{A5F3884B-BEF2-A489-1EDE-9ACBFA65ADFF}"/>
              </a:ext>
            </a:extLst>
          </p:cNvPr>
          <p:cNvSpPr/>
          <p:nvPr/>
        </p:nvSpPr>
        <p:spPr>
          <a:xfrm>
            <a:off x="5562600" y="4962654"/>
            <a:ext cx="6350643" cy="904746"/>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Web Application Development:</a:t>
            </a:r>
            <a:r>
              <a:rPr lang="en-US" sz="1600" dirty="0">
                <a:latin typeface="Adobe Devanagari"/>
              </a:rPr>
              <a:t> Created web applications to enable users to test the acne detection and severity classification models with their own images.</a:t>
            </a:r>
          </a:p>
        </p:txBody>
      </p:sp>
      <p:sp>
        <p:nvSpPr>
          <p:cNvPr id="46" name="Rectangle: Diagonal Corners Rounded 45">
            <a:extLst>
              <a:ext uri="{FF2B5EF4-FFF2-40B4-BE49-F238E27FC236}">
                <a16:creationId xmlns:a16="http://schemas.microsoft.com/office/drawing/2014/main" id="{F4C12E85-298C-2FF6-DF7D-9F4936454E0D}"/>
              </a:ext>
            </a:extLst>
          </p:cNvPr>
          <p:cNvSpPr/>
          <p:nvPr/>
        </p:nvSpPr>
        <p:spPr>
          <a:xfrm>
            <a:off x="825500" y="2059117"/>
            <a:ext cx="4216400" cy="1819146"/>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latin typeface="Adobe Devanagari"/>
              </a:rPr>
              <a:t>      </a:t>
            </a:r>
            <a:r>
              <a:rPr lang="en-US" b="1" dirty="0">
                <a:latin typeface="Adobe Devanagari"/>
              </a:rPr>
              <a:t>Completed Work ~ 50%</a:t>
            </a:r>
            <a:endParaRPr lang="en-US" sz="1600" b="1" dirty="0">
              <a:latin typeface="Adobe Devanagari"/>
            </a:endParaRPr>
          </a:p>
        </p:txBody>
      </p:sp>
      <p:graphicFrame>
        <p:nvGraphicFramePr>
          <p:cNvPr id="45" name="Chart 44">
            <a:extLst>
              <a:ext uri="{FF2B5EF4-FFF2-40B4-BE49-F238E27FC236}">
                <a16:creationId xmlns:a16="http://schemas.microsoft.com/office/drawing/2014/main" id="{83AA2357-0487-E6AF-37EF-1C419F4740AC}"/>
              </a:ext>
            </a:extLst>
          </p:cNvPr>
          <p:cNvGraphicFramePr/>
          <p:nvPr>
            <p:extLst>
              <p:ext uri="{D42A27DB-BD31-4B8C-83A1-F6EECF244321}">
                <p14:modId xmlns:p14="http://schemas.microsoft.com/office/powerpoint/2010/main" val="2609652517"/>
              </p:ext>
            </p:extLst>
          </p:nvPr>
        </p:nvGraphicFramePr>
        <p:xfrm>
          <a:off x="3276600" y="2414599"/>
          <a:ext cx="1562100" cy="113371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39987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43C94-A2E6-059F-0439-8A0BCE5608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861A89-32A1-51C8-F511-A391FD618548}"/>
              </a:ext>
            </a:extLst>
          </p:cNvPr>
          <p:cNvSpPr>
            <a:spLocks noGrp="1"/>
          </p:cNvSpPr>
          <p:nvPr>
            <p:ph idx="1"/>
          </p:nvPr>
        </p:nvSpPr>
        <p:spPr/>
        <p:txBody>
          <a:bodyPr/>
          <a:lstStyle/>
          <a:p>
            <a:endParaRPr lang="en-US"/>
          </a:p>
        </p:txBody>
      </p:sp>
      <p:pic>
        <p:nvPicPr>
          <p:cNvPr id="4" name="Picture 3" descr="A white surface with a pink background&#10;&#10;Description automatically generated">
            <a:extLst>
              <a:ext uri="{FF2B5EF4-FFF2-40B4-BE49-F238E27FC236}">
                <a16:creationId xmlns:a16="http://schemas.microsoft.com/office/drawing/2014/main" id="{4C962A3B-601C-7F77-5FD4-A702C34A8AD5}"/>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8E07184F-8D08-024C-D859-57DF77A044E8}"/>
              </a:ext>
            </a:extLst>
          </p:cNvPr>
          <p:cNvSpPr txBox="1">
            <a:spLocks/>
          </p:cNvSpPr>
          <p:nvPr/>
        </p:nvSpPr>
        <p:spPr>
          <a:xfrm>
            <a:off x="681215" y="160336"/>
            <a:ext cx="11201401" cy="98266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t>System Diagram</a:t>
            </a:r>
          </a:p>
        </p:txBody>
      </p:sp>
      <p:sp>
        <p:nvSpPr>
          <p:cNvPr id="6" name="Rectangle 5">
            <a:extLst>
              <a:ext uri="{FF2B5EF4-FFF2-40B4-BE49-F238E27FC236}">
                <a16:creationId xmlns:a16="http://schemas.microsoft.com/office/drawing/2014/main" id="{72BE200E-2F80-F4F2-4078-1ED3B988B1B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7" name="Picture 6" descr="A diagram of a computer system">
            <a:extLst>
              <a:ext uri="{FF2B5EF4-FFF2-40B4-BE49-F238E27FC236}">
                <a16:creationId xmlns:a16="http://schemas.microsoft.com/office/drawing/2014/main" id="{71E5C7C6-E38B-2E6F-6A2E-01754C21036D}"/>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4123" r="2316" b="4399"/>
          <a:stretch/>
        </p:blipFill>
        <p:spPr>
          <a:xfrm>
            <a:off x="914400" y="930393"/>
            <a:ext cx="10363200" cy="5257079"/>
          </a:xfrm>
          <a:prstGeom prst="rect">
            <a:avLst/>
          </a:prstGeom>
        </p:spPr>
      </p:pic>
    </p:spTree>
    <p:extLst>
      <p:ext uri="{BB962C8B-B14F-4D97-AF65-F5344CB8AC3E}">
        <p14:creationId xmlns:p14="http://schemas.microsoft.com/office/powerpoint/2010/main" val="3706760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4159620-04AF-E8B6-029B-798A33FC4CE0}"/>
              </a:ext>
            </a:extLst>
          </p:cNvPr>
          <p:cNvSpPr>
            <a:spLocks noGrp="1"/>
          </p:cNvSpPr>
          <p:nvPr>
            <p:ph type="title"/>
          </p:nvPr>
        </p:nvSpPr>
        <p:spPr/>
        <p:txBody>
          <a:bodyPr/>
          <a:lstStyle/>
          <a:p>
            <a:endParaRPr lang="en-US"/>
          </a:p>
        </p:txBody>
      </p:sp>
      <p:pic>
        <p:nvPicPr>
          <p:cNvPr id="10" name="Picture 9" descr="A white background with brown spots&#10;&#10;Description automatically generated">
            <a:extLst>
              <a:ext uri="{FF2B5EF4-FFF2-40B4-BE49-F238E27FC236}">
                <a16:creationId xmlns:a16="http://schemas.microsoft.com/office/drawing/2014/main" id="{879D4F74-0641-5A9C-BC34-96F4ADF0D8F6}"/>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pic>
        <p:nvPicPr>
          <p:cNvPr id="12" name="Picture 11" descr="A logo with a person's face">
            <a:extLst>
              <a:ext uri="{FF2B5EF4-FFF2-40B4-BE49-F238E27FC236}">
                <a16:creationId xmlns:a16="http://schemas.microsoft.com/office/drawing/2014/main" id="{291C180C-C583-4A71-FB56-210E23712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2430379"/>
            <a:ext cx="4438316" cy="1997241"/>
          </a:xfrm>
          <a:prstGeom prst="rect">
            <a:avLst/>
          </a:prstGeom>
        </p:spPr>
      </p:pic>
      <p:sp>
        <p:nvSpPr>
          <p:cNvPr id="17" name="Title 4">
            <a:extLst>
              <a:ext uri="{FF2B5EF4-FFF2-40B4-BE49-F238E27FC236}">
                <a16:creationId xmlns:a16="http://schemas.microsoft.com/office/drawing/2014/main" id="{6B0BBC45-2CB0-BD37-0BFB-7508EDAD0DF5}"/>
              </a:ext>
            </a:extLst>
          </p:cNvPr>
          <p:cNvSpPr txBox="1">
            <a:spLocks/>
          </p:cNvSpPr>
          <p:nvPr/>
        </p:nvSpPr>
        <p:spPr>
          <a:xfrm>
            <a:off x="1940977" y="2135681"/>
            <a:ext cx="3590527" cy="567159"/>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800" b="1">
                <a:latin typeface="Adobe Devanagari"/>
              </a:rPr>
              <a:t>Gimmana M.R.M</a:t>
            </a:r>
            <a:br>
              <a:rPr lang="en-US" sz="1800" b="1">
                <a:latin typeface="Adobe Devanagari"/>
              </a:rPr>
            </a:br>
            <a:r>
              <a:rPr lang="en-US" sz="1800" b="1">
                <a:latin typeface="Adobe Devanagari"/>
              </a:rPr>
              <a:t>IT21176456</a:t>
            </a:r>
            <a:endParaRPr lang="en-US" sz="1800" b="1" dirty="0">
              <a:latin typeface="Adobe Devanagari"/>
            </a:endParaRPr>
          </a:p>
        </p:txBody>
      </p:sp>
      <p:sp>
        <p:nvSpPr>
          <p:cNvPr id="21" name="Rectangle 20">
            <a:extLst>
              <a:ext uri="{FF2B5EF4-FFF2-40B4-BE49-F238E27FC236}">
                <a16:creationId xmlns:a16="http://schemas.microsoft.com/office/drawing/2014/main" id="{F61880F2-7F5E-08DE-7264-50404A163B25}"/>
              </a:ext>
            </a:extLst>
          </p:cNvPr>
          <p:cNvSpPr/>
          <p:nvPr/>
        </p:nvSpPr>
        <p:spPr>
          <a:xfrm>
            <a:off x="3182737" y="753705"/>
            <a:ext cx="1107010" cy="1362075"/>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pic>
        <p:nvPicPr>
          <p:cNvPr id="25" name="Picture 24" descr="A person in a red shirt&#10;&#10;Description automatically generated">
            <a:extLst>
              <a:ext uri="{FF2B5EF4-FFF2-40B4-BE49-F238E27FC236}">
                <a16:creationId xmlns:a16="http://schemas.microsoft.com/office/drawing/2014/main" id="{40A713E7-0712-4A3A-B972-E58F9D3D1E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9487" y="825142"/>
            <a:ext cx="933509" cy="1219199"/>
          </a:xfrm>
          <a:prstGeom prst="rect">
            <a:avLst/>
          </a:prstGeom>
        </p:spPr>
      </p:pic>
      <p:sp>
        <p:nvSpPr>
          <p:cNvPr id="29" name="Rectangle 28">
            <a:extLst>
              <a:ext uri="{FF2B5EF4-FFF2-40B4-BE49-F238E27FC236}">
                <a16:creationId xmlns:a16="http://schemas.microsoft.com/office/drawing/2014/main" id="{274A2397-3F57-E135-CEBF-724490B44D0E}"/>
              </a:ext>
            </a:extLst>
          </p:cNvPr>
          <p:cNvSpPr/>
          <p:nvPr/>
        </p:nvSpPr>
        <p:spPr>
          <a:xfrm>
            <a:off x="1294730" y="2254765"/>
            <a:ext cx="1107010" cy="1489248"/>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pic>
        <p:nvPicPr>
          <p:cNvPr id="32" name="Picture 31" descr="A person in a blue shirt&#10;&#10;Description automatically generated">
            <a:extLst>
              <a:ext uri="{FF2B5EF4-FFF2-40B4-BE49-F238E27FC236}">
                <a16:creationId xmlns:a16="http://schemas.microsoft.com/office/drawing/2014/main" id="{6069E27F-8BE5-3832-8BBE-BA19D59511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6640" y="2322860"/>
            <a:ext cx="1005560" cy="1334740"/>
          </a:xfrm>
          <a:prstGeom prst="rect">
            <a:avLst/>
          </a:prstGeom>
        </p:spPr>
      </p:pic>
      <p:sp>
        <p:nvSpPr>
          <p:cNvPr id="33" name="Title 4">
            <a:extLst>
              <a:ext uri="{FF2B5EF4-FFF2-40B4-BE49-F238E27FC236}">
                <a16:creationId xmlns:a16="http://schemas.microsoft.com/office/drawing/2014/main" id="{B17FD604-DB72-76C1-95FC-C1B08C2D8A2D}"/>
              </a:ext>
            </a:extLst>
          </p:cNvPr>
          <p:cNvSpPr txBox="1">
            <a:spLocks/>
          </p:cNvSpPr>
          <p:nvPr/>
        </p:nvSpPr>
        <p:spPr>
          <a:xfrm>
            <a:off x="64156" y="3812108"/>
            <a:ext cx="3590527" cy="567159"/>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800" b="1" dirty="0" err="1">
                <a:latin typeface="Adobe Devanagari"/>
              </a:rPr>
              <a:t>Lakshani</a:t>
            </a:r>
            <a:r>
              <a:rPr lang="en-US" sz="1800" b="1" dirty="0">
                <a:latin typeface="Adobe Devanagari"/>
              </a:rPr>
              <a:t> D.M.W.S</a:t>
            </a:r>
          </a:p>
          <a:p>
            <a:r>
              <a:rPr lang="en-US" sz="1800" b="1" dirty="0">
                <a:latin typeface="Adobe Devanagari"/>
              </a:rPr>
              <a:t>IT21262104</a:t>
            </a:r>
          </a:p>
        </p:txBody>
      </p:sp>
      <p:sp>
        <p:nvSpPr>
          <p:cNvPr id="34" name="Rectangle 33">
            <a:extLst>
              <a:ext uri="{FF2B5EF4-FFF2-40B4-BE49-F238E27FC236}">
                <a16:creationId xmlns:a16="http://schemas.microsoft.com/office/drawing/2014/main" id="{31D2BB8A-3C1C-1A7F-0A5D-E84E95A32331}"/>
              </a:ext>
            </a:extLst>
          </p:cNvPr>
          <p:cNvSpPr/>
          <p:nvPr/>
        </p:nvSpPr>
        <p:spPr>
          <a:xfrm>
            <a:off x="2971800" y="4088855"/>
            <a:ext cx="1238309" cy="1362075"/>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pic>
        <p:nvPicPr>
          <p:cNvPr id="35" name="Picture 34">
            <a:extLst>
              <a:ext uri="{FF2B5EF4-FFF2-40B4-BE49-F238E27FC236}">
                <a16:creationId xmlns:a16="http://schemas.microsoft.com/office/drawing/2014/main" id="{C70841D9-0298-D40E-3862-85623FF2568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3048002" y="4153848"/>
            <a:ext cx="1076210" cy="1224305"/>
          </a:xfrm>
          <a:prstGeom prst="rect">
            <a:avLst/>
          </a:prstGeom>
        </p:spPr>
      </p:pic>
      <p:sp>
        <p:nvSpPr>
          <p:cNvPr id="36" name="Title 4">
            <a:extLst>
              <a:ext uri="{FF2B5EF4-FFF2-40B4-BE49-F238E27FC236}">
                <a16:creationId xmlns:a16="http://schemas.microsoft.com/office/drawing/2014/main" id="{39BAF087-97BE-2827-7A2D-1F1A7E42E2C5}"/>
              </a:ext>
            </a:extLst>
          </p:cNvPr>
          <p:cNvSpPr txBox="1">
            <a:spLocks/>
          </p:cNvSpPr>
          <p:nvPr/>
        </p:nvSpPr>
        <p:spPr>
          <a:xfrm>
            <a:off x="1790843" y="5493069"/>
            <a:ext cx="3590527" cy="567159"/>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800" b="1" dirty="0">
                <a:latin typeface="Adobe Devanagari"/>
              </a:rPr>
              <a:t>Perera W.A.S.K</a:t>
            </a:r>
          </a:p>
          <a:p>
            <a:r>
              <a:rPr lang="en-US" sz="1800" b="1" dirty="0">
                <a:latin typeface="Adobe Devanagari"/>
              </a:rPr>
              <a:t>IT21261732</a:t>
            </a:r>
          </a:p>
        </p:txBody>
      </p:sp>
      <p:sp>
        <p:nvSpPr>
          <p:cNvPr id="37" name="Rectangle 36">
            <a:extLst>
              <a:ext uri="{FF2B5EF4-FFF2-40B4-BE49-F238E27FC236}">
                <a16:creationId xmlns:a16="http://schemas.microsoft.com/office/drawing/2014/main" id="{B15BC6AD-6812-5F74-F278-D4696933347F}"/>
              </a:ext>
            </a:extLst>
          </p:cNvPr>
          <p:cNvSpPr/>
          <p:nvPr/>
        </p:nvSpPr>
        <p:spPr>
          <a:xfrm>
            <a:off x="6650344" y="459855"/>
            <a:ext cx="1219200" cy="1362075"/>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pic>
        <p:nvPicPr>
          <p:cNvPr id="38" name="Picture 37" descr="A person in a suit&#10;&#10;Description automatically generated">
            <a:extLst>
              <a:ext uri="{FF2B5EF4-FFF2-40B4-BE49-F238E27FC236}">
                <a16:creationId xmlns:a16="http://schemas.microsoft.com/office/drawing/2014/main" id="{E0ED2D90-FFC0-7079-04E1-98A400168A10}"/>
              </a:ext>
            </a:extLst>
          </p:cNvPr>
          <p:cNvPicPr>
            <a:picLocks noChangeAspect="1"/>
          </p:cNvPicPr>
          <p:nvPr/>
        </p:nvPicPr>
        <p:blipFill rotWithShape="1">
          <a:blip r:embed="rId7">
            <a:extLst>
              <a:ext uri="{28A0092B-C50C-407E-A947-70E740481C1C}">
                <a14:useLocalDpi xmlns:a14="http://schemas.microsoft.com/office/drawing/2010/main" val="0"/>
              </a:ext>
            </a:extLst>
          </a:blip>
          <a:srcRect l="7504" r="6263"/>
          <a:stretch/>
        </p:blipFill>
        <p:spPr>
          <a:xfrm>
            <a:off x="6735902" y="515798"/>
            <a:ext cx="1078077" cy="1250188"/>
          </a:xfrm>
          <a:prstGeom prst="rect">
            <a:avLst/>
          </a:prstGeom>
        </p:spPr>
      </p:pic>
      <p:sp>
        <p:nvSpPr>
          <p:cNvPr id="39" name="Title 4">
            <a:extLst>
              <a:ext uri="{FF2B5EF4-FFF2-40B4-BE49-F238E27FC236}">
                <a16:creationId xmlns:a16="http://schemas.microsoft.com/office/drawing/2014/main" id="{A93CFAD9-2D6A-B4FC-DDC7-2D02FC7835C0}"/>
              </a:ext>
            </a:extLst>
          </p:cNvPr>
          <p:cNvSpPr txBox="1">
            <a:spLocks/>
          </p:cNvSpPr>
          <p:nvPr/>
        </p:nvSpPr>
        <p:spPr>
          <a:xfrm>
            <a:off x="5479676" y="1873367"/>
            <a:ext cx="3590527" cy="567159"/>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800" b="1" dirty="0">
                <a:latin typeface="Adobe Devanagari"/>
              </a:rPr>
              <a:t>Mr. Samadhi </a:t>
            </a:r>
            <a:r>
              <a:rPr lang="en-US" sz="1800" b="1" dirty="0" err="1">
                <a:latin typeface="Adobe Devanagari"/>
              </a:rPr>
              <a:t>Rathnayake</a:t>
            </a:r>
            <a:endParaRPr lang="en-US" sz="1800" b="1" dirty="0">
              <a:latin typeface="Adobe Devanagari"/>
            </a:endParaRPr>
          </a:p>
          <a:p>
            <a:r>
              <a:rPr lang="en-US" sz="1800" b="1" dirty="0">
                <a:latin typeface="Adobe Devanagari"/>
              </a:rPr>
              <a:t>Supervisor</a:t>
            </a:r>
          </a:p>
        </p:txBody>
      </p:sp>
      <p:sp>
        <p:nvSpPr>
          <p:cNvPr id="40" name="Rectangle 39">
            <a:extLst>
              <a:ext uri="{FF2B5EF4-FFF2-40B4-BE49-F238E27FC236}">
                <a16:creationId xmlns:a16="http://schemas.microsoft.com/office/drawing/2014/main" id="{1FE6994A-D06B-2294-C23D-B494E1E643E6}"/>
              </a:ext>
            </a:extLst>
          </p:cNvPr>
          <p:cNvSpPr/>
          <p:nvPr/>
        </p:nvSpPr>
        <p:spPr>
          <a:xfrm>
            <a:off x="8882457" y="848640"/>
            <a:ext cx="1219199" cy="1550896"/>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pic>
        <p:nvPicPr>
          <p:cNvPr id="41" name="Picture 40" descr="A person with a beard&#10;&#10;Description automatically generated">
            <a:extLst>
              <a:ext uri="{FF2B5EF4-FFF2-40B4-BE49-F238E27FC236}">
                <a16:creationId xmlns:a16="http://schemas.microsoft.com/office/drawing/2014/main" id="{608EB4A2-36CB-9A53-02C3-A1906693716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76937" y="925315"/>
            <a:ext cx="1048159" cy="1397545"/>
          </a:xfrm>
          <a:prstGeom prst="rect">
            <a:avLst/>
          </a:prstGeom>
        </p:spPr>
      </p:pic>
      <p:sp>
        <p:nvSpPr>
          <p:cNvPr id="42" name="Title 4">
            <a:extLst>
              <a:ext uri="{FF2B5EF4-FFF2-40B4-BE49-F238E27FC236}">
                <a16:creationId xmlns:a16="http://schemas.microsoft.com/office/drawing/2014/main" id="{F1F5242A-4A3A-D863-5D21-D646F56E63CE}"/>
              </a:ext>
            </a:extLst>
          </p:cNvPr>
          <p:cNvSpPr txBox="1">
            <a:spLocks/>
          </p:cNvSpPr>
          <p:nvPr/>
        </p:nvSpPr>
        <p:spPr>
          <a:xfrm>
            <a:off x="7705752" y="2467515"/>
            <a:ext cx="3590527" cy="567159"/>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800" b="1" dirty="0">
                <a:latin typeface="Adobe Devanagari"/>
              </a:rPr>
              <a:t>Dr. Junius Anjana</a:t>
            </a:r>
          </a:p>
          <a:p>
            <a:r>
              <a:rPr lang="en-US" sz="1800" b="1" dirty="0">
                <a:latin typeface="Adobe Devanagari"/>
              </a:rPr>
              <a:t>Co - Supervisor</a:t>
            </a:r>
          </a:p>
        </p:txBody>
      </p:sp>
      <p:sp>
        <p:nvSpPr>
          <p:cNvPr id="43" name="Rectangle 42">
            <a:extLst>
              <a:ext uri="{FF2B5EF4-FFF2-40B4-BE49-F238E27FC236}">
                <a16:creationId xmlns:a16="http://schemas.microsoft.com/office/drawing/2014/main" id="{E5EE4307-7FE1-DF26-0362-2A4756C90B14}"/>
              </a:ext>
            </a:extLst>
          </p:cNvPr>
          <p:cNvSpPr/>
          <p:nvPr/>
        </p:nvSpPr>
        <p:spPr>
          <a:xfrm>
            <a:off x="9961376" y="3215104"/>
            <a:ext cx="1305093" cy="1550896"/>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pic>
        <p:nvPicPr>
          <p:cNvPr id="44" name="Picture 43" descr="A person sitting at a desk&#10;&#10;Description automatically generated">
            <a:extLst>
              <a:ext uri="{FF2B5EF4-FFF2-40B4-BE49-F238E27FC236}">
                <a16:creationId xmlns:a16="http://schemas.microsoft.com/office/drawing/2014/main" id="{2915512D-D88C-6D62-AD22-BEEDB6267DA5}"/>
              </a:ext>
            </a:extLst>
          </p:cNvPr>
          <p:cNvPicPr>
            <a:picLocks noChangeAspect="1"/>
          </p:cNvPicPr>
          <p:nvPr/>
        </p:nvPicPr>
        <p:blipFill rotWithShape="1">
          <a:blip r:embed="rId9">
            <a:extLst>
              <a:ext uri="{28A0092B-C50C-407E-A947-70E740481C1C}">
                <a14:useLocalDpi xmlns:a14="http://schemas.microsoft.com/office/drawing/2010/main" val="0"/>
              </a:ext>
            </a:extLst>
          </a:blip>
          <a:srcRect l="8512" r="6173"/>
          <a:stretch/>
        </p:blipFill>
        <p:spPr>
          <a:xfrm>
            <a:off x="10025096" y="3302173"/>
            <a:ext cx="1182068" cy="1385543"/>
          </a:xfrm>
          <a:prstGeom prst="rect">
            <a:avLst/>
          </a:prstGeom>
        </p:spPr>
      </p:pic>
      <p:sp>
        <p:nvSpPr>
          <p:cNvPr id="45" name="Title 4">
            <a:extLst>
              <a:ext uri="{FF2B5EF4-FFF2-40B4-BE49-F238E27FC236}">
                <a16:creationId xmlns:a16="http://schemas.microsoft.com/office/drawing/2014/main" id="{A8C66920-58AC-BA57-4D3D-302B8A64B742}"/>
              </a:ext>
            </a:extLst>
          </p:cNvPr>
          <p:cNvSpPr txBox="1">
            <a:spLocks/>
          </p:cNvSpPr>
          <p:nvPr/>
        </p:nvSpPr>
        <p:spPr>
          <a:xfrm>
            <a:off x="8818658" y="4810994"/>
            <a:ext cx="3590527" cy="567159"/>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800" b="1" dirty="0">
                <a:latin typeface="Adobe Devanagari"/>
              </a:rPr>
              <a:t>Dr. Saman </a:t>
            </a:r>
            <a:r>
              <a:rPr lang="en-US" sz="1800" b="1" dirty="0" err="1">
                <a:latin typeface="Adobe Devanagari"/>
              </a:rPr>
              <a:t>Gunasekara</a:t>
            </a:r>
            <a:endParaRPr lang="en-US" sz="1800" b="1" dirty="0">
              <a:latin typeface="Adobe Devanagari"/>
            </a:endParaRPr>
          </a:p>
          <a:p>
            <a:r>
              <a:rPr lang="en-US" sz="1800" b="1" dirty="0">
                <a:latin typeface="Adobe Devanagari"/>
              </a:rPr>
              <a:t>External Supervisor</a:t>
            </a:r>
          </a:p>
        </p:txBody>
      </p:sp>
      <p:sp>
        <p:nvSpPr>
          <p:cNvPr id="46" name="Rectangle 45">
            <a:extLst>
              <a:ext uri="{FF2B5EF4-FFF2-40B4-BE49-F238E27FC236}">
                <a16:creationId xmlns:a16="http://schemas.microsoft.com/office/drawing/2014/main" id="{098EA205-ACD9-7DB5-FD5C-3769253F3DE1}"/>
              </a:ext>
            </a:extLst>
          </p:cNvPr>
          <p:cNvSpPr/>
          <p:nvPr/>
        </p:nvSpPr>
        <p:spPr>
          <a:xfrm>
            <a:off x="7357426" y="3811079"/>
            <a:ext cx="1176974" cy="1453100"/>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sp>
        <p:nvSpPr>
          <p:cNvPr id="47" name="Title 4">
            <a:extLst>
              <a:ext uri="{FF2B5EF4-FFF2-40B4-BE49-F238E27FC236}">
                <a16:creationId xmlns:a16="http://schemas.microsoft.com/office/drawing/2014/main" id="{00BDDDA7-4FF5-E439-A3B8-6844C5069D85}"/>
              </a:ext>
            </a:extLst>
          </p:cNvPr>
          <p:cNvSpPr txBox="1">
            <a:spLocks/>
          </p:cNvSpPr>
          <p:nvPr/>
        </p:nvSpPr>
        <p:spPr>
          <a:xfrm>
            <a:off x="6115667" y="5293464"/>
            <a:ext cx="3590527" cy="567159"/>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800" b="1" dirty="0">
                <a:latin typeface="Adobe Devanagari"/>
              </a:rPr>
              <a:t>Dr. </a:t>
            </a:r>
            <a:r>
              <a:rPr lang="en-US" sz="1800" b="1" dirty="0" err="1">
                <a:latin typeface="Adobe Devanagari"/>
              </a:rPr>
              <a:t>kasun</a:t>
            </a:r>
            <a:r>
              <a:rPr lang="en-US" sz="1800" b="1" dirty="0">
                <a:latin typeface="Adobe Devanagari"/>
              </a:rPr>
              <a:t> </a:t>
            </a:r>
            <a:r>
              <a:rPr lang="en-US" sz="1800" b="1" dirty="0" err="1">
                <a:latin typeface="Adobe Devanagari"/>
              </a:rPr>
              <a:t>Nayanakantha</a:t>
            </a:r>
            <a:endParaRPr lang="en-US" sz="1800" b="1" dirty="0">
              <a:latin typeface="Adobe Devanagari"/>
            </a:endParaRPr>
          </a:p>
          <a:p>
            <a:r>
              <a:rPr lang="en-US" sz="1800" b="1" dirty="0">
                <a:latin typeface="Adobe Devanagari"/>
              </a:rPr>
              <a:t>External Supervisor</a:t>
            </a:r>
          </a:p>
        </p:txBody>
      </p:sp>
      <p:sp>
        <p:nvSpPr>
          <p:cNvPr id="48" name="Rectangle 47">
            <a:extLst>
              <a:ext uri="{FF2B5EF4-FFF2-40B4-BE49-F238E27FC236}">
                <a16:creationId xmlns:a16="http://schemas.microsoft.com/office/drawing/2014/main" id="{7EB93005-BB89-E490-3D8D-14138D39A65E}"/>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pic>
        <p:nvPicPr>
          <p:cNvPr id="3" name="Picture 2" descr="A person wearing a blue lanyard and smiling&#10;&#10;Description automatically generated">
            <a:extLst>
              <a:ext uri="{FF2B5EF4-FFF2-40B4-BE49-F238E27FC236}">
                <a16:creationId xmlns:a16="http://schemas.microsoft.com/office/drawing/2014/main" id="{09F24FCC-A13D-739A-5F0D-6E229CDFFC78}"/>
              </a:ext>
            </a:extLst>
          </p:cNvPr>
          <p:cNvPicPr>
            <a:picLocks noChangeAspect="1"/>
          </p:cNvPicPr>
          <p:nvPr/>
        </p:nvPicPr>
        <p:blipFill>
          <a:blip r:embed="rId10" cstate="print">
            <a:extLst>
              <a:ext uri="{28A0092B-C50C-407E-A947-70E740481C1C}">
                <a14:useLocalDpi xmlns:a14="http://schemas.microsoft.com/office/drawing/2010/main" val="0"/>
              </a:ext>
            </a:extLst>
          </a:blip>
          <a:srcRect t="9478"/>
          <a:stretch/>
        </p:blipFill>
        <p:spPr>
          <a:xfrm>
            <a:off x="7435835" y="3873248"/>
            <a:ext cx="1020155" cy="1328761"/>
          </a:xfrm>
          <a:prstGeom prst="rect">
            <a:avLst/>
          </a:prstGeom>
        </p:spPr>
      </p:pic>
    </p:spTree>
    <p:extLst>
      <p:ext uri="{BB962C8B-B14F-4D97-AF65-F5344CB8AC3E}">
        <p14:creationId xmlns:p14="http://schemas.microsoft.com/office/powerpoint/2010/main" val="1215418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B0F935BE-B6E2-B838-214D-68AEE025772A}"/>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238325"/>
            <a:ext cx="11684000" cy="861298"/>
          </a:xfrm>
        </p:spPr>
        <p:txBody>
          <a:bodyPr>
            <a:normAutofit/>
          </a:bodyPr>
          <a:lstStyle/>
          <a:p>
            <a:r>
              <a:rPr lang="en-US" sz="4000" b="1" dirty="0"/>
              <a:t>Requirements</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9" name="Rectangle: Rounded Corners 8">
            <a:extLst>
              <a:ext uri="{FF2B5EF4-FFF2-40B4-BE49-F238E27FC236}">
                <a16:creationId xmlns:a16="http://schemas.microsoft.com/office/drawing/2014/main" id="{6C18764A-FF81-A1E4-CC6E-DC0794884AB7}"/>
              </a:ext>
            </a:extLst>
          </p:cNvPr>
          <p:cNvSpPr/>
          <p:nvPr/>
        </p:nvSpPr>
        <p:spPr>
          <a:xfrm>
            <a:off x="8305800" y="1633459"/>
            <a:ext cx="3505200" cy="4114800"/>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176E780-9679-8243-A441-F318BF395081}"/>
              </a:ext>
            </a:extLst>
          </p:cNvPr>
          <p:cNvSpPr txBox="1"/>
          <p:nvPr/>
        </p:nvSpPr>
        <p:spPr>
          <a:xfrm>
            <a:off x="4481512" y="2057400"/>
            <a:ext cx="3352800" cy="1785104"/>
          </a:xfrm>
          <a:prstGeom prst="rect">
            <a:avLst/>
          </a:prstGeom>
          <a:noFill/>
        </p:spPr>
        <p:txBody>
          <a:bodyPr wrap="square" rtlCol="0">
            <a:spAutoFit/>
          </a:bodyPr>
          <a:lstStyle/>
          <a:p>
            <a:r>
              <a:rPr lang="en-US" sz="2000" b="1" dirty="0">
                <a:solidFill>
                  <a:srgbClr val="641800"/>
                </a:solidFill>
                <a:latin typeface="Adobe Devanagari"/>
              </a:rPr>
              <a:t>Functional Requirements</a:t>
            </a:r>
          </a:p>
          <a:p>
            <a:endParaRPr lang="en-US" dirty="0">
              <a:latin typeface="Adobe Devanagari"/>
            </a:endParaRPr>
          </a:p>
          <a:p>
            <a:pPr marL="342900" indent="-342900">
              <a:buFont typeface="Wingdings" panose="05000000000000000000" pitchFamily="2" charset="2"/>
              <a:buChar char="Ø"/>
            </a:pPr>
            <a:r>
              <a:rPr lang="en-US" dirty="0">
                <a:latin typeface="Adobe Devanagari"/>
              </a:rPr>
              <a:t>Acne Detection Module.</a:t>
            </a:r>
          </a:p>
          <a:p>
            <a:pPr marL="342900" indent="-342900">
              <a:buFont typeface="Wingdings" panose="05000000000000000000" pitchFamily="2" charset="2"/>
              <a:buChar char="Ø"/>
            </a:pPr>
            <a:r>
              <a:rPr lang="en-US" dirty="0">
                <a:latin typeface="Adobe Devanagari"/>
              </a:rPr>
              <a:t>Severity Assessment Module.</a:t>
            </a:r>
          </a:p>
          <a:p>
            <a:pPr marL="342900" indent="-342900">
              <a:buFont typeface="Wingdings" panose="05000000000000000000" pitchFamily="2" charset="2"/>
              <a:buChar char="Ø"/>
            </a:pPr>
            <a:r>
              <a:rPr lang="en-US" dirty="0">
                <a:latin typeface="Adobe Devanagari"/>
              </a:rPr>
              <a:t>Dynamic Segmentation Adjustment.</a:t>
            </a:r>
          </a:p>
        </p:txBody>
      </p:sp>
      <p:sp>
        <p:nvSpPr>
          <p:cNvPr id="11" name="Rectangle: Rounded Corners 10">
            <a:extLst>
              <a:ext uri="{FF2B5EF4-FFF2-40B4-BE49-F238E27FC236}">
                <a16:creationId xmlns:a16="http://schemas.microsoft.com/office/drawing/2014/main" id="{DF05E389-6C41-EA61-B66B-A6CFE9812250}"/>
              </a:ext>
            </a:extLst>
          </p:cNvPr>
          <p:cNvSpPr/>
          <p:nvPr/>
        </p:nvSpPr>
        <p:spPr>
          <a:xfrm>
            <a:off x="4357687" y="1633459"/>
            <a:ext cx="3505200" cy="4114800"/>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F817B9-B8CF-C979-0341-CFBA85C218FD}"/>
              </a:ext>
            </a:extLst>
          </p:cNvPr>
          <p:cNvSpPr txBox="1"/>
          <p:nvPr/>
        </p:nvSpPr>
        <p:spPr>
          <a:xfrm>
            <a:off x="8432800" y="2057400"/>
            <a:ext cx="3505200" cy="2215991"/>
          </a:xfrm>
          <a:prstGeom prst="rect">
            <a:avLst/>
          </a:prstGeom>
          <a:noFill/>
        </p:spPr>
        <p:txBody>
          <a:bodyPr wrap="square" rtlCol="0">
            <a:spAutoFit/>
          </a:bodyPr>
          <a:lstStyle/>
          <a:p>
            <a:r>
              <a:rPr lang="en-US" sz="2000" b="1" dirty="0">
                <a:solidFill>
                  <a:schemeClr val="bg1"/>
                </a:solidFill>
                <a:latin typeface="Adobe Devanagari"/>
              </a:rPr>
              <a:t>Non-Functional Requirements</a:t>
            </a:r>
          </a:p>
          <a:p>
            <a:endParaRPr lang="en-US" dirty="0">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Performance.</a:t>
            </a:r>
          </a:p>
          <a:p>
            <a:pPr marL="342900" indent="-342900">
              <a:buFont typeface="Wingdings" panose="05000000000000000000" pitchFamily="2" charset="2"/>
              <a:buChar char="Ø"/>
            </a:pPr>
            <a:r>
              <a:rPr lang="en-US" sz="2000" dirty="0">
                <a:solidFill>
                  <a:schemeClr val="bg1"/>
                </a:solidFill>
                <a:latin typeface="Adobe Devanagari"/>
              </a:rPr>
              <a:t>Scalability.</a:t>
            </a:r>
          </a:p>
          <a:p>
            <a:pPr marL="342900" indent="-342900">
              <a:buFont typeface="Wingdings" panose="05000000000000000000" pitchFamily="2" charset="2"/>
              <a:buChar char="Ø"/>
            </a:pPr>
            <a:r>
              <a:rPr lang="en-US" sz="2000" dirty="0">
                <a:solidFill>
                  <a:schemeClr val="bg1"/>
                </a:solidFill>
                <a:latin typeface="Adobe Devanagari"/>
              </a:rPr>
              <a:t>Usability.</a:t>
            </a:r>
          </a:p>
          <a:p>
            <a:pPr marL="342900" indent="-342900">
              <a:buFont typeface="Wingdings" panose="05000000000000000000" pitchFamily="2" charset="2"/>
              <a:buChar char="Ø"/>
            </a:pPr>
            <a:r>
              <a:rPr lang="en-US" sz="2000" dirty="0">
                <a:solidFill>
                  <a:schemeClr val="bg1"/>
                </a:solidFill>
                <a:latin typeface="Adobe Devanagari"/>
              </a:rPr>
              <a:t>Security and Privacy.</a:t>
            </a:r>
          </a:p>
          <a:p>
            <a:pPr marL="342900" indent="-342900">
              <a:buFont typeface="Wingdings" panose="05000000000000000000" pitchFamily="2" charset="2"/>
              <a:buChar char="Ø"/>
            </a:pPr>
            <a:r>
              <a:rPr lang="en-US" sz="2000" dirty="0">
                <a:solidFill>
                  <a:schemeClr val="bg1"/>
                </a:solidFill>
                <a:latin typeface="Adobe Devanagari"/>
              </a:rPr>
              <a:t>Reliability.</a:t>
            </a:r>
          </a:p>
        </p:txBody>
      </p:sp>
      <p:sp>
        <p:nvSpPr>
          <p:cNvPr id="13" name="Rectangle: Rounded Corners 12">
            <a:extLst>
              <a:ext uri="{FF2B5EF4-FFF2-40B4-BE49-F238E27FC236}">
                <a16:creationId xmlns:a16="http://schemas.microsoft.com/office/drawing/2014/main" id="{8D3F236C-C1E3-3461-60A5-C6DDD5F25CDE}"/>
              </a:ext>
            </a:extLst>
          </p:cNvPr>
          <p:cNvSpPr/>
          <p:nvPr/>
        </p:nvSpPr>
        <p:spPr>
          <a:xfrm>
            <a:off x="371475" y="1633459"/>
            <a:ext cx="3505200" cy="4114800"/>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994DFB0-C0D6-F3D5-0BCA-FEF3A45C5048}"/>
              </a:ext>
            </a:extLst>
          </p:cNvPr>
          <p:cNvSpPr txBox="1"/>
          <p:nvPr/>
        </p:nvSpPr>
        <p:spPr>
          <a:xfrm>
            <a:off x="538163" y="2057400"/>
            <a:ext cx="3352800" cy="3139321"/>
          </a:xfrm>
          <a:prstGeom prst="rect">
            <a:avLst/>
          </a:prstGeom>
          <a:noFill/>
        </p:spPr>
        <p:txBody>
          <a:bodyPr wrap="square" rtlCol="0">
            <a:spAutoFit/>
          </a:bodyPr>
          <a:lstStyle/>
          <a:p>
            <a:r>
              <a:rPr lang="en-US" sz="2000" b="1" dirty="0">
                <a:solidFill>
                  <a:schemeClr val="bg1"/>
                </a:solidFill>
                <a:latin typeface="Adobe Devanagari"/>
              </a:rPr>
              <a:t>Personal Requirements</a:t>
            </a:r>
          </a:p>
          <a:p>
            <a:endParaRPr lang="en-US" dirty="0">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Guidance from the Supervisors on the Acne and Data Science domain.</a:t>
            </a:r>
          </a:p>
          <a:p>
            <a:endParaRPr lang="en-US" sz="2000" dirty="0">
              <a:solidFill>
                <a:schemeClr val="bg1"/>
              </a:solidFill>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Understand the Specific Area of Each Domain to Proceed with the Selected Research Area.</a:t>
            </a:r>
          </a:p>
        </p:txBody>
      </p:sp>
    </p:spTree>
    <p:extLst>
      <p:ext uri="{BB962C8B-B14F-4D97-AF65-F5344CB8AC3E}">
        <p14:creationId xmlns:p14="http://schemas.microsoft.com/office/powerpoint/2010/main" val="693898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87E27-FAEC-83ED-C723-CEA66089A3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DAC905-2E9C-4EF2-7D67-1155C0DEA773}"/>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9628AC68-2651-EAF7-1AC3-01CF626A68F3}"/>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81D96384-C25A-B9E4-1BB5-43F8CFA29388}"/>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BBACAA4-6263-EC72-D1AC-F1FA5844A71D}"/>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Data Collection &amp; Validation</a:t>
            </a:r>
            <a:endParaRPr lang="en-US" sz="4000" dirty="0"/>
          </a:p>
        </p:txBody>
      </p:sp>
      <p:sp>
        <p:nvSpPr>
          <p:cNvPr id="8" name="Rectangle 7">
            <a:extLst>
              <a:ext uri="{FF2B5EF4-FFF2-40B4-BE49-F238E27FC236}">
                <a16:creationId xmlns:a16="http://schemas.microsoft.com/office/drawing/2014/main" id="{B7AC1FE9-B887-7C95-9471-36DD4F1FFDC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5171187B-E72A-384C-D3FE-DA2853238E33}"/>
              </a:ext>
            </a:extLst>
          </p:cNvPr>
          <p:cNvPicPr>
            <a:picLocks noChangeAspect="1"/>
          </p:cNvPicPr>
          <p:nvPr/>
        </p:nvPicPr>
        <p:blipFill>
          <a:blip r:embed="rId4"/>
          <a:stretch>
            <a:fillRect/>
          </a:stretch>
        </p:blipFill>
        <p:spPr>
          <a:xfrm>
            <a:off x="693576" y="1372215"/>
            <a:ext cx="5157850" cy="2056785"/>
          </a:xfrm>
          <a:prstGeom prst="rect">
            <a:avLst/>
          </a:prstGeom>
        </p:spPr>
      </p:pic>
      <p:pic>
        <p:nvPicPr>
          <p:cNvPr id="7" name="Picture 6">
            <a:extLst>
              <a:ext uri="{FF2B5EF4-FFF2-40B4-BE49-F238E27FC236}">
                <a16:creationId xmlns:a16="http://schemas.microsoft.com/office/drawing/2014/main" id="{7B04C948-37E3-168A-F64D-BE70651B65B2}"/>
              </a:ext>
            </a:extLst>
          </p:cNvPr>
          <p:cNvPicPr>
            <a:picLocks noChangeAspect="1"/>
          </p:cNvPicPr>
          <p:nvPr/>
        </p:nvPicPr>
        <p:blipFill>
          <a:blip r:embed="rId5"/>
          <a:stretch>
            <a:fillRect/>
          </a:stretch>
        </p:blipFill>
        <p:spPr>
          <a:xfrm>
            <a:off x="704462" y="3584575"/>
            <a:ext cx="5146964" cy="2359025"/>
          </a:xfrm>
          <a:prstGeom prst="rect">
            <a:avLst/>
          </a:prstGeom>
        </p:spPr>
      </p:pic>
      <p:pic>
        <p:nvPicPr>
          <p:cNvPr id="10" name="Picture 9" descr="A document with writing on it&#10;&#10;Description automatically generated">
            <a:extLst>
              <a:ext uri="{FF2B5EF4-FFF2-40B4-BE49-F238E27FC236}">
                <a16:creationId xmlns:a16="http://schemas.microsoft.com/office/drawing/2014/main" id="{8A1196C2-0BCF-496C-1931-04A646DD46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3666" y="1209675"/>
            <a:ext cx="4291534" cy="4810125"/>
          </a:xfrm>
          <a:prstGeom prst="rect">
            <a:avLst/>
          </a:prstGeom>
        </p:spPr>
      </p:pic>
    </p:spTree>
    <p:extLst>
      <p:ext uri="{BB962C8B-B14F-4D97-AF65-F5344CB8AC3E}">
        <p14:creationId xmlns:p14="http://schemas.microsoft.com/office/powerpoint/2010/main" val="1301248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0A1CB-36BF-D9A0-B442-2CA1941701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13E79-0795-7750-CF3D-AF4984E89A56}"/>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14B9BC31-E9FA-296B-AD4F-8BA7B2783BBA}"/>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075E01F8-CA6C-947B-032A-3B85C52DF71B}"/>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9F8716C6-4DBE-429D-1165-4865D71F61B6}"/>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Data Exploration</a:t>
            </a:r>
          </a:p>
          <a:p>
            <a:pPr algn="l"/>
            <a:r>
              <a:rPr lang="en-US" sz="2000" dirty="0"/>
              <a:t>Acne Dataset</a:t>
            </a:r>
            <a:endParaRPr lang="en-US" sz="4000" dirty="0"/>
          </a:p>
        </p:txBody>
      </p:sp>
      <p:sp>
        <p:nvSpPr>
          <p:cNvPr id="8" name="Rectangle 7">
            <a:extLst>
              <a:ext uri="{FF2B5EF4-FFF2-40B4-BE49-F238E27FC236}">
                <a16:creationId xmlns:a16="http://schemas.microsoft.com/office/drawing/2014/main" id="{AC068B0E-8A8A-FCAA-DC22-5EEA256FF24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6" name="Picture 5">
            <a:extLst>
              <a:ext uri="{FF2B5EF4-FFF2-40B4-BE49-F238E27FC236}">
                <a16:creationId xmlns:a16="http://schemas.microsoft.com/office/drawing/2014/main" id="{29BC709F-0D4C-428E-0686-EB6DB9B9D501}"/>
              </a:ext>
            </a:extLst>
          </p:cNvPr>
          <p:cNvPicPr>
            <a:picLocks noChangeAspect="1"/>
          </p:cNvPicPr>
          <p:nvPr/>
        </p:nvPicPr>
        <p:blipFill>
          <a:blip r:embed="rId4"/>
          <a:stretch>
            <a:fillRect/>
          </a:stretch>
        </p:blipFill>
        <p:spPr>
          <a:xfrm>
            <a:off x="533400" y="1447800"/>
            <a:ext cx="3553321" cy="1209844"/>
          </a:xfrm>
          <a:prstGeom prst="rect">
            <a:avLst/>
          </a:prstGeom>
        </p:spPr>
      </p:pic>
      <p:pic>
        <p:nvPicPr>
          <p:cNvPr id="11" name="Picture 10">
            <a:extLst>
              <a:ext uri="{FF2B5EF4-FFF2-40B4-BE49-F238E27FC236}">
                <a16:creationId xmlns:a16="http://schemas.microsoft.com/office/drawing/2014/main" id="{B0D32DA5-267A-B7DF-ABF4-A830CFF2E885}"/>
              </a:ext>
            </a:extLst>
          </p:cNvPr>
          <p:cNvPicPr>
            <a:picLocks noChangeAspect="1"/>
          </p:cNvPicPr>
          <p:nvPr/>
        </p:nvPicPr>
        <p:blipFill>
          <a:blip r:embed="rId5"/>
          <a:stretch>
            <a:fillRect/>
          </a:stretch>
        </p:blipFill>
        <p:spPr>
          <a:xfrm>
            <a:off x="8686800" y="1066800"/>
            <a:ext cx="3357247" cy="3264667"/>
          </a:xfrm>
          <a:prstGeom prst="rect">
            <a:avLst/>
          </a:prstGeom>
        </p:spPr>
      </p:pic>
      <p:pic>
        <p:nvPicPr>
          <p:cNvPr id="13" name="Picture 12">
            <a:extLst>
              <a:ext uri="{FF2B5EF4-FFF2-40B4-BE49-F238E27FC236}">
                <a16:creationId xmlns:a16="http://schemas.microsoft.com/office/drawing/2014/main" id="{5076F1F2-461A-5835-D817-73F185C2C441}"/>
              </a:ext>
            </a:extLst>
          </p:cNvPr>
          <p:cNvPicPr>
            <a:picLocks noChangeAspect="1"/>
          </p:cNvPicPr>
          <p:nvPr/>
        </p:nvPicPr>
        <p:blipFill>
          <a:blip r:embed="rId6"/>
          <a:stretch>
            <a:fillRect/>
          </a:stretch>
        </p:blipFill>
        <p:spPr>
          <a:xfrm>
            <a:off x="5355771" y="2450332"/>
            <a:ext cx="3178629" cy="3264667"/>
          </a:xfrm>
          <a:prstGeom prst="rect">
            <a:avLst/>
          </a:prstGeom>
        </p:spPr>
      </p:pic>
      <p:pic>
        <p:nvPicPr>
          <p:cNvPr id="15" name="Picture 14">
            <a:extLst>
              <a:ext uri="{FF2B5EF4-FFF2-40B4-BE49-F238E27FC236}">
                <a16:creationId xmlns:a16="http://schemas.microsoft.com/office/drawing/2014/main" id="{C0F18D67-A71C-C3B8-1557-D85AAF1A25FD}"/>
              </a:ext>
            </a:extLst>
          </p:cNvPr>
          <p:cNvPicPr>
            <a:picLocks noChangeAspect="1"/>
          </p:cNvPicPr>
          <p:nvPr/>
        </p:nvPicPr>
        <p:blipFill>
          <a:blip r:embed="rId7"/>
          <a:stretch>
            <a:fillRect/>
          </a:stretch>
        </p:blipFill>
        <p:spPr>
          <a:xfrm>
            <a:off x="538343" y="2743200"/>
            <a:ext cx="4643257" cy="3232557"/>
          </a:xfrm>
          <a:prstGeom prst="rect">
            <a:avLst/>
          </a:prstGeom>
        </p:spPr>
      </p:pic>
    </p:spTree>
    <p:extLst>
      <p:ext uri="{BB962C8B-B14F-4D97-AF65-F5344CB8AC3E}">
        <p14:creationId xmlns:p14="http://schemas.microsoft.com/office/powerpoint/2010/main" val="1203135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FBE27-3CE7-1F2E-16C7-BED1512DDA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4A5F54-1A96-431B-8252-6E31D48817D0}"/>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D582F022-5A63-1B4A-BF3F-DBD45554FC55}"/>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9A8C978B-9F31-8CB5-810D-6F74F65D79E7}"/>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CADFFAC-0D4B-7926-326E-2AF94F2E73B2}"/>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Data Exploration</a:t>
            </a:r>
          </a:p>
          <a:p>
            <a:pPr algn="l"/>
            <a:r>
              <a:rPr lang="en-US" sz="2000" dirty="0"/>
              <a:t>Acne Severity Dataset</a:t>
            </a:r>
            <a:endParaRPr lang="en-US" sz="4000" dirty="0"/>
          </a:p>
        </p:txBody>
      </p:sp>
      <p:sp>
        <p:nvSpPr>
          <p:cNvPr id="8" name="Rectangle 7">
            <a:extLst>
              <a:ext uri="{FF2B5EF4-FFF2-40B4-BE49-F238E27FC236}">
                <a16:creationId xmlns:a16="http://schemas.microsoft.com/office/drawing/2014/main" id="{01CEED65-F1B4-7E39-A79B-40C68D5929F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6" name="Picture 5">
            <a:extLst>
              <a:ext uri="{FF2B5EF4-FFF2-40B4-BE49-F238E27FC236}">
                <a16:creationId xmlns:a16="http://schemas.microsoft.com/office/drawing/2014/main" id="{064EDFD9-CF0E-B51F-8673-C0D5D55DF9E7}"/>
              </a:ext>
            </a:extLst>
          </p:cNvPr>
          <p:cNvPicPr>
            <a:picLocks noChangeAspect="1"/>
          </p:cNvPicPr>
          <p:nvPr/>
        </p:nvPicPr>
        <p:blipFill>
          <a:blip r:embed="rId4"/>
          <a:stretch>
            <a:fillRect/>
          </a:stretch>
        </p:blipFill>
        <p:spPr>
          <a:xfrm>
            <a:off x="6074114" y="1401762"/>
            <a:ext cx="5813086" cy="4084638"/>
          </a:xfrm>
          <a:prstGeom prst="rect">
            <a:avLst/>
          </a:prstGeom>
        </p:spPr>
      </p:pic>
      <p:pic>
        <p:nvPicPr>
          <p:cNvPr id="9" name="Picture 8">
            <a:extLst>
              <a:ext uri="{FF2B5EF4-FFF2-40B4-BE49-F238E27FC236}">
                <a16:creationId xmlns:a16="http://schemas.microsoft.com/office/drawing/2014/main" id="{21E5D1F6-A16A-11E2-B72E-6BF25E1049DE}"/>
              </a:ext>
            </a:extLst>
          </p:cNvPr>
          <p:cNvPicPr>
            <a:picLocks noChangeAspect="1"/>
          </p:cNvPicPr>
          <p:nvPr/>
        </p:nvPicPr>
        <p:blipFill>
          <a:blip r:embed="rId5"/>
          <a:stretch>
            <a:fillRect/>
          </a:stretch>
        </p:blipFill>
        <p:spPr>
          <a:xfrm>
            <a:off x="321906" y="1600199"/>
            <a:ext cx="5549007" cy="3693865"/>
          </a:xfrm>
          <a:prstGeom prst="rect">
            <a:avLst/>
          </a:prstGeom>
        </p:spPr>
      </p:pic>
    </p:spTree>
    <p:extLst>
      <p:ext uri="{BB962C8B-B14F-4D97-AF65-F5344CB8AC3E}">
        <p14:creationId xmlns:p14="http://schemas.microsoft.com/office/powerpoint/2010/main" val="4282341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53AAA-0044-FFE6-A36B-3DD867E1E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55034B-82D1-6903-F740-C01723F2669E}"/>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D71DC0D2-93F7-257E-DC2F-283D284C72A7}"/>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CD371848-4586-1C18-6826-12E51881F217}"/>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B5ADD8D9-B1A0-D297-D30A-502905C17829}"/>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Exploratory Data Analysis</a:t>
            </a:r>
            <a:endParaRPr lang="en-US" sz="4000" dirty="0"/>
          </a:p>
          <a:p>
            <a:pPr algn="l"/>
            <a:r>
              <a:rPr lang="en-US" sz="2000" dirty="0"/>
              <a:t>Acne / Non-Acne Dataset</a:t>
            </a:r>
            <a:endParaRPr lang="en-US" sz="4000" dirty="0"/>
          </a:p>
        </p:txBody>
      </p:sp>
      <p:sp>
        <p:nvSpPr>
          <p:cNvPr id="8" name="Rectangle 7">
            <a:extLst>
              <a:ext uri="{FF2B5EF4-FFF2-40B4-BE49-F238E27FC236}">
                <a16:creationId xmlns:a16="http://schemas.microsoft.com/office/drawing/2014/main" id="{C52A61E2-3633-3168-9F66-FBA68ACEDE2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9" name="Picture 8">
            <a:extLst>
              <a:ext uri="{FF2B5EF4-FFF2-40B4-BE49-F238E27FC236}">
                <a16:creationId xmlns:a16="http://schemas.microsoft.com/office/drawing/2014/main" id="{0879850A-427A-8739-2A01-456936777F54}"/>
              </a:ext>
            </a:extLst>
          </p:cNvPr>
          <p:cNvPicPr>
            <a:picLocks noChangeAspect="1"/>
          </p:cNvPicPr>
          <p:nvPr/>
        </p:nvPicPr>
        <p:blipFill>
          <a:blip r:embed="rId4"/>
          <a:stretch>
            <a:fillRect/>
          </a:stretch>
        </p:blipFill>
        <p:spPr>
          <a:xfrm>
            <a:off x="762000" y="1447800"/>
            <a:ext cx="5420322" cy="2462685"/>
          </a:xfrm>
          <a:prstGeom prst="rect">
            <a:avLst/>
          </a:prstGeom>
        </p:spPr>
      </p:pic>
      <p:pic>
        <p:nvPicPr>
          <p:cNvPr id="9218" name="Picture 2">
            <a:extLst>
              <a:ext uri="{FF2B5EF4-FFF2-40B4-BE49-F238E27FC236}">
                <a16:creationId xmlns:a16="http://schemas.microsoft.com/office/drawing/2014/main" id="{AF34BFA6-F8E5-6AA8-A8F9-B079F4B5EB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4110" y="2209800"/>
            <a:ext cx="5539290" cy="366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439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CD4AA-BC24-2B7B-A1AB-9838D218CF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4D9484-A118-511E-37E3-91259C69060A}"/>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8BF5EFF5-B4D7-BD0B-F2F3-FCB248252E9D}"/>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4ECFF611-8B4D-CECF-051E-9C0275A1BA11}"/>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C284C612-0E79-40FD-1969-A01A81C05595}"/>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Exploratory Data Analysis</a:t>
            </a:r>
            <a:endParaRPr lang="en-US" sz="4000" dirty="0"/>
          </a:p>
          <a:p>
            <a:pPr algn="l"/>
            <a:r>
              <a:rPr lang="en-US" sz="2000" dirty="0"/>
              <a:t>Acne Severity Dataset</a:t>
            </a:r>
            <a:endParaRPr lang="en-US" sz="4000" dirty="0"/>
          </a:p>
        </p:txBody>
      </p:sp>
      <p:sp>
        <p:nvSpPr>
          <p:cNvPr id="8" name="Rectangle 7">
            <a:extLst>
              <a:ext uri="{FF2B5EF4-FFF2-40B4-BE49-F238E27FC236}">
                <a16:creationId xmlns:a16="http://schemas.microsoft.com/office/drawing/2014/main" id="{5A758B34-3DF9-442C-0C0A-6E9FB36083A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6" name="Picture 5">
            <a:extLst>
              <a:ext uri="{FF2B5EF4-FFF2-40B4-BE49-F238E27FC236}">
                <a16:creationId xmlns:a16="http://schemas.microsoft.com/office/drawing/2014/main" id="{24B969A5-30FC-7D33-07C3-15CFE3AD18BC}"/>
              </a:ext>
            </a:extLst>
          </p:cNvPr>
          <p:cNvPicPr>
            <a:picLocks noChangeAspect="1"/>
          </p:cNvPicPr>
          <p:nvPr/>
        </p:nvPicPr>
        <p:blipFill>
          <a:blip r:embed="rId4"/>
          <a:stretch>
            <a:fillRect/>
          </a:stretch>
        </p:blipFill>
        <p:spPr>
          <a:xfrm>
            <a:off x="643127" y="1483244"/>
            <a:ext cx="5397490" cy="3148012"/>
          </a:xfrm>
          <a:prstGeom prst="rect">
            <a:avLst/>
          </a:prstGeom>
        </p:spPr>
      </p:pic>
      <p:pic>
        <p:nvPicPr>
          <p:cNvPr id="9" name="Picture 8" descr="A graph with numbers and text&#10;&#10;Description automatically generated with medium confidence">
            <a:extLst>
              <a:ext uri="{FF2B5EF4-FFF2-40B4-BE49-F238E27FC236}">
                <a16:creationId xmlns:a16="http://schemas.microsoft.com/office/drawing/2014/main" id="{B34B02CC-2013-C12E-042C-D5292988AF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3304" y="662930"/>
            <a:ext cx="5394971" cy="5394971"/>
          </a:xfrm>
          <a:prstGeom prst="rect">
            <a:avLst/>
          </a:prstGeom>
        </p:spPr>
      </p:pic>
    </p:spTree>
    <p:extLst>
      <p:ext uri="{BB962C8B-B14F-4D97-AF65-F5344CB8AC3E}">
        <p14:creationId xmlns:p14="http://schemas.microsoft.com/office/powerpoint/2010/main" val="1612147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0DA66-4125-50DE-C151-E1949D091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D036D-9E76-7084-5F20-16511F91E707}"/>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82337FC1-6E61-9B36-C458-E89F7EF7F869}"/>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46E04D1B-56B5-8524-7D59-FF5B2FF74BBA}"/>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BCA68EE4-9368-8DB8-B457-F20F0CB0731A}"/>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Exploratory Data Analysis</a:t>
            </a:r>
            <a:endParaRPr lang="en-US" sz="4000" dirty="0"/>
          </a:p>
        </p:txBody>
      </p:sp>
      <p:sp>
        <p:nvSpPr>
          <p:cNvPr id="8" name="Rectangle 7">
            <a:extLst>
              <a:ext uri="{FF2B5EF4-FFF2-40B4-BE49-F238E27FC236}">
                <a16:creationId xmlns:a16="http://schemas.microsoft.com/office/drawing/2014/main" id="{E58887EC-A112-C802-B4B8-20D4CC6AAD0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9" name="Picture 8">
            <a:extLst>
              <a:ext uri="{FF2B5EF4-FFF2-40B4-BE49-F238E27FC236}">
                <a16:creationId xmlns:a16="http://schemas.microsoft.com/office/drawing/2014/main" id="{98DE64E3-A448-0379-34F9-325DFD8A04BA}"/>
              </a:ext>
            </a:extLst>
          </p:cNvPr>
          <p:cNvPicPr>
            <a:picLocks noChangeAspect="1"/>
          </p:cNvPicPr>
          <p:nvPr/>
        </p:nvPicPr>
        <p:blipFill>
          <a:blip r:embed="rId4"/>
          <a:stretch>
            <a:fillRect/>
          </a:stretch>
        </p:blipFill>
        <p:spPr>
          <a:xfrm>
            <a:off x="4794634" y="1883727"/>
            <a:ext cx="7211272" cy="3090545"/>
          </a:xfrm>
          <a:prstGeom prst="rect">
            <a:avLst/>
          </a:prstGeom>
        </p:spPr>
      </p:pic>
      <p:sp>
        <p:nvSpPr>
          <p:cNvPr id="14" name="Rectangle: Diagonal Corners Rounded 13">
            <a:extLst>
              <a:ext uri="{FF2B5EF4-FFF2-40B4-BE49-F238E27FC236}">
                <a16:creationId xmlns:a16="http://schemas.microsoft.com/office/drawing/2014/main" id="{7FBCD29A-DBF1-CD68-21F4-F0FCFB7C4681}"/>
              </a:ext>
            </a:extLst>
          </p:cNvPr>
          <p:cNvSpPr/>
          <p:nvPr/>
        </p:nvSpPr>
        <p:spPr>
          <a:xfrm>
            <a:off x="711200" y="2211516"/>
            <a:ext cx="3708400" cy="243668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Color Histogram</a:t>
            </a:r>
          </a:p>
          <a:p>
            <a:pPr algn="ctr"/>
            <a:r>
              <a:rPr lang="en-US" sz="1600" dirty="0">
                <a:latin typeface="Adobe Devanagari"/>
              </a:rPr>
              <a:t>Acne often presents with specific color characteristics, such as redness, inflammation, or variations in skin tone. By analyzing the color distribution of images in  our dataset, we can gain insights into these characteristics and how they might differentiate acne from non-acne images.</a:t>
            </a:r>
          </a:p>
        </p:txBody>
      </p:sp>
    </p:spTree>
    <p:extLst>
      <p:ext uri="{BB962C8B-B14F-4D97-AF65-F5344CB8AC3E}">
        <p14:creationId xmlns:p14="http://schemas.microsoft.com/office/powerpoint/2010/main" val="171940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39F9A-E37A-32A9-070C-C1763C9D1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890345-F126-932E-A748-16EED109DCA6}"/>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C2ED9C32-8914-74D1-4A55-DB734BF8EFAD}"/>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2B96FB39-39BE-BE7E-F06E-50461F50D647}"/>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E46298D9-8FC4-4A8E-102A-5DBC293BA577}"/>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Data Augmentation</a:t>
            </a:r>
            <a:endParaRPr lang="en-US" sz="4000" dirty="0"/>
          </a:p>
        </p:txBody>
      </p:sp>
      <p:sp>
        <p:nvSpPr>
          <p:cNvPr id="8" name="Rectangle 7">
            <a:extLst>
              <a:ext uri="{FF2B5EF4-FFF2-40B4-BE49-F238E27FC236}">
                <a16:creationId xmlns:a16="http://schemas.microsoft.com/office/drawing/2014/main" id="{A87B360F-CB16-00E9-F5EF-7551C4326BE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3" name="Rectangle: Diagonal Corners Rounded 2">
            <a:extLst>
              <a:ext uri="{FF2B5EF4-FFF2-40B4-BE49-F238E27FC236}">
                <a16:creationId xmlns:a16="http://schemas.microsoft.com/office/drawing/2014/main" id="{110432E2-B25F-C958-553F-2128130724EC}"/>
              </a:ext>
            </a:extLst>
          </p:cNvPr>
          <p:cNvSpPr/>
          <p:nvPr/>
        </p:nvSpPr>
        <p:spPr>
          <a:xfrm>
            <a:off x="838200" y="1600200"/>
            <a:ext cx="4817644" cy="6254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Data Augmentation using </a:t>
            </a:r>
            <a:r>
              <a:rPr lang="en-US" sz="1600" b="1" dirty="0" err="1">
                <a:latin typeface="Adobe Devanagari"/>
              </a:rPr>
              <a:t>ImageDataGenerator</a:t>
            </a:r>
            <a:endParaRPr lang="en-US" sz="1600" b="1" dirty="0">
              <a:latin typeface="Adobe Devanagari"/>
            </a:endParaRPr>
          </a:p>
        </p:txBody>
      </p:sp>
      <p:pic>
        <p:nvPicPr>
          <p:cNvPr id="7" name="Picture 6">
            <a:extLst>
              <a:ext uri="{FF2B5EF4-FFF2-40B4-BE49-F238E27FC236}">
                <a16:creationId xmlns:a16="http://schemas.microsoft.com/office/drawing/2014/main" id="{BAD4B7E6-8521-4597-520C-D23AADF60C21}"/>
              </a:ext>
            </a:extLst>
          </p:cNvPr>
          <p:cNvPicPr>
            <a:picLocks noChangeAspect="1"/>
          </p:cNvPicPr>
          <p:nvPr/>
        </p:nvPicPr>
        <p:blipFill>
          <a:blip r:embed="rId4"/>
          <a:stretch>
            <a:fillRect/>
          </a:stretch>
        </p:blipFill>
        <p:spPr>
          <a:xfrm>
            <a:off x="838200" y="2519361"/>
            <a:ext cx="7458075" cy="3390900"/>
          </a:xfrm>
          <a:prstGeom prst="rect">
            <a:avLst/>
          </a:prstGeom>
        </p:spPr>
      </p:pic>
      <p:pic>
        <p:nvPicPr>
          <p:cNvPr id="10" name="Picture 9" descr="A diagram of a computer model&#10;&#10;Description automatically generated with medium confidence">
            <a:extLst>
              <a:ext uri="{FF2B5EF4-FFF2-40B4-BE49-F238E27FC236}">
                <a16:creationId xmlns:a16="http://schemas.microsoft.com/office/drawing/2014/main" id="{A0F33D48-371E-9662-930B-52CEE8C286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3979" y="1600200"/>
            <a:ext cx="3181350" cy="3838575"/>
          </a:xfrm>
          <a:prstGeom prst="rect">
            <a:avLst/>
          </a:prstGeom>
        </p:spPr>
      </p:pic>
    </p:spTree>
    <p:extLst>
      <p:ext uri="{BB962C8B-B14F-4D97-AF65-F5344CB8AC3E}">
        <p14:creationId xmlns:p14="http://schemas.microsoft.com/office/powerpoint/2010/main" val="4239180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8CE46-125B-C0D4-C9D9-614BCF2BB0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796214-E844-A577-9A16-E922E01A6723}"/>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ADE83F9C-CA94-64E8-EFE7-D5C17E086A99}"/>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51F29AAF-EB5D-3696-719E-1CD08B65CCC6}"/>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31EC4E4E-D5BB-1694-E3A0-277A33A23224}"/>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Data Augmentation</a:t>
            </a:r>
            <a:endParaRPr lang="en-US" sz="4000" dirty="0"/>
          </a:p>
        </p:txBody>
      </p:sp>
      <p:sp>
        <p:nvSpPr>
          <p:cNvPr id="8" name="Rectangle 7">
            <a:extLst>
              <a:ext uri="{FF2B5EF4-FFF2-40B4-BE49-F238E27FC236}">
                <a16:creationId xmlns:a16="http://schemas.microsoft.com/office/drawing/2014/main" id="{AF6CCBD9-7A51-CB2C-F229-7638764B300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3" name="Rectangle: Diagonal Corners Rounded 2">
            <a:extLst>
              <a:ext uri="{FF2B5EF4-FFF2-40B4-BE49-F238E27FC236}">
                <a16:creationId xmlns:a16="http://schemas.microsoft.com/office/drawing/2014/main" id="{2F93E0C9-FC38-FCA4-9212-EE61DAFB76E0}"/>
              </a:ext>
            </a:extLst>
          </p:cNvPr>
          <p:cNvSpPr/>
          <p:nvPr/>
        </p:nvSpPr>
        <p:spPr>
          <a:xfrm>
            <a:off x="838200" y="1600200"/>
            <a:ext cx="4817644" cy="6254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Data Augmentation Visualization</a:t>
            </a:r>
          </a:p>
        </p:txBody>
      </p:sp>
      <p:pic>
        <p:nvPicPr>
          <p:cNvPr id="9" name="Picture 8">
            <a:extLst>
              <a:ext uri="{FF2B5EF4-FFF2-40B4-BE49-F238E27FC236}">
                <a16:creationId xmlns:a16="http://schemas.microsoft.com/office/drawing/2014/main" id="{8BFCAD02-583C-40B9-5C03-588F40987AE2}"/>
              </a:ext>
            </a:extLst>
          </p:cNvPr>
          <p:cNvPicPr>
            <a:picLocks noChangeAspect="1"/>
          </p:cNvPicPr>
          <p:nvPr/>
        </p:nvPicPr>
        <p:blipFill>
          <a:blip r:embed="rId4"/>
          <a:stretch>
            <a:fillRect/>
          </a:stretch>
        </p:blipFill>
        <p:spPr>
          <a:xfrm>
            <a:off x="838200" y="2514601"/>
            <a:ext cx="5320385" cy="2743200"/>
          </a:xfrm>
          <a:prstGeom prst="rect">
            <a:avLst/>
          </a:prstGeom>
        </p:spPr>
      </p:pic>
      <p:pic>
        <p:nvPicPr>
          <p:cNvPr id="12" name="Picture 11" descr="A collage of a person's face&#10;&#10;Description automatically generated">
            <a:extLst>
              <a:ext uri="{FF2B5EF4-FFF2-40B4-BE49-F238E27FC236}">
                <a16:creationId xmlns:a16="http://schemas.microsoft.com/office/drawing/2014/main" id="{682B14E6-E488-0CD8-F44E-FCF50BA0D0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1326" y="2183686"/>
            <a:ext cx="5665033" cy="3349758"/>
          </a:xfrm>
          <a:prstGeom prst="rect">
            <a:avLst/>
          </a:prstGeom>
        </p:spPr>
      </p:pic>
    </p:spTree>
    <p:extLst>
      <p:ext uri="{BB962C8B-B14F-4D97-AF65-F5344CB8AC3E}">
        <p14:creationId xmlns:p14="http://schemas.microsoft.com/office/powerpoint/2010/main" val="3491659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D146D-DB08-02F6-FCF1-D3BF114F5C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87080C-C33C-C6F9-F630-CA13163FB335}"/>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4062B17D-C349-8E39-4B18-3A181636A2D2}"/>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80E82B52-2B76-0B35-FF83-7C6FE7A7AE70}"/>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61B35FCC-FC1E-188F-FC02-8A3D6E2B2060}"/>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Data Augmentation</a:t>
            </a:r>
            <a:endParaRPr lang="en-US" sz="4000" dirty="0"/>
          </a:p>
        </p:txBody>
      </p:sp>
      <p:sp>
        <p:nvSpPr>
          <p:cNvPr id="8" name="Rectangle 7">
            <a:extLst>
              <a:ext uri="{FF2B5EF4-FFF2-40B4-BE49-F238E27FC236}">
                <a16:creationId xmlns:a16="http://schemas.microsoft.com/office/drawing/2014/main" id="{2CA4A3A1-1BC9-B026-047A-F9ABEDD23EB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3" name="Rectangle: Diagonal Corners Rounded 2">
            <a:extLst>
              <a:ext uri="{FF2B5EF4-FFF2-40B4-BE49-F238E27FC236}">
                <a16:creationId xmlns:a16="http://schemas.microsoft.com/office/drawing/2014/main" id="{C788A8C4-68C9-9B68-575F-C5C47BA76689}"/>
              </a:ext>
            </a:extLst>
          </p:cNvPr>
          <p:cNvSpPr/>
          <p:nvPr/>
        </p:nvSpPr>
        <p:spPr>
          <a:xfrm>
            <a:off x="762000" y="1447800"/>
            <a:ext cx="4817644" cy="6254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Color Based Augmentation Visualization</a:t>
            </a:r>
          </a:p>
        </p:txBody>
      </p:sp>
      <p:pic>
        <p:nvPicPr>
          <p:cNvPr id="7" name="Picture 6">
            <a:extLst>
              <a:ext uri="{FF2B5EF4-FFF2-40B4-BE49-F238E27FC236}">
                <a16:creationId xmlns:a16="http://schemas.microsoft.com/office/drawing/2014/main" id="{B3039B47-4FB8-1B81-F896-23BD980BDE66}"/>
              </a:ext>
            </a:extLst>
          </p:cNvPr>
          <p:cNvPicPr>
            <a:picLocks noChangeAspect="1"/>
          </p:cNvPicPr>
          <p:nvPr/>
        </p:nvPicPr>
        <p:blipFill>
          <a:blip r:embed="rId4"/>
          <a:stretch>
            <a:fillRect/>
          </a:stretch>
        </p:blipFill>
        <p:spPr>
          <a:xfrm>
            <a:off x="5867400" y="609600"/>
            <a:ext cx="6169090" cy="1833431"/>
          </a:xfrm>
          <a:prstGeom prst="rect">
            <a:avLst/>
          </a:prstGeom>
        </p:spPr>
      </p:pic>
      <p:pic>
        <p:nvPicPr>
          <p:cNvPr id="11" name="Picture 10" descr="A collage of several images of a person's face&#10;&#10;Description automatically generated">
            <a:extLst>
              <a:ext uri="{FF2B5EF4-FFF2-40B4-BE49-F238E27FC236}">
                <a16:creationId xmlns:a16="http://schemas.microsoft.com/office/drawing/2014/main" id="{A803D558-16C3-6EED-CB3C-B072263B8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990" y="2572232"/>
            <a:ext cx="7955810" cy="3405809"/>
          </a:xfrm>
          <a:prstGeom prst="rect">
            <a:avLst/>
          </a:prstGeom>
        </p:spPr>
      </p:pic>
    </p:spTree>
    <p:extLst>
      <p:ext uri="{BB962C8B-B14F-4D97-AF65-F5344CB8AC3E}">
        <p14:creationId xmlns:p14="http://schemas.microsoft.com/office/powerpoint/2010/main" val="1825118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background with brown spots&#10;&#10;Description automatically generated">
            <a:extLst>
              <a:ext uri="{FF2B5EF4-FFF2-40B4-BE49-F238E27FC236}">
                <a16:creationId xmlns:a16="http://schemas.microsoft.com/office/drawing/2014/main" id="{B324A0C5-5BC6-2933-9AC2-EC3EC515993F}"/>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sp>
        <p:nvSpPr>
          <p:cNvPr id="3" name="Rectangle 2">
            <a:extLst>
              <a:ext uri="{FF2B5EF4-FFF2-40B4-BE49-F238E27FC236}">
                <a16:creationId xmlns:a16="http://schemas.microsoft.com/office/drawing/2014/main" id="{471F7F54-AC63-1BF8-D7C8-8FA46C6D9FC3}"/>
              </a:ext>
            </a:extLst>
          </p:cNvPr>
          <p:cNvSpPr/>
          <p:nvPr/>
        </p:nvSpPr>
        <p:spPr>
          <a:xfrm>
            <a:off x="228600" y="487878"/>
            <a:ext cx="2209800" cy="2514600"/>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pic>
        <p:nvPicPr>
          <p:cNvPr id="4" name="Picture 3" descr="A person sitting at a desk&#10;&#10;Description automatically generated">
            <a:extLst>
              <a:ext uri="{FF2B5EF4-FFF2-40B4-BE49-F238E27FC236}">
                <a16:creationId xmlns:a16="http://schemas.microsoft.com/office/drawing/2014/main" id="{31D308B9-9E82-2078-A1E6-9760C73EE144}"/>
              </a:ext>
            </a:extLst>
          </p:cNvPr>
          <p:cNvPicPr>
            <a:picLocks noChangeAspect="1"/>
          </p:cNvPicPr>
          <p:nvPr/>
        </p:nvPicPr>
        <p:blipFill rotWithShape="1">
          <a:blip r:embed="rId3">
            <a:extLst>
              <a:ext uri="{28A0092B-C50C-407E-A947-70E740481C1C}">
                <a14:useLocalDpi xmlns:a14="http://schemas.microsoft.com/office/drawing/2010/main" val="0"/>
              </a:ext>
            </a:extLst>
          </a:blip>
          <a:srcRect l="8512" r="6173"/>
          <a:stretch/>
        </p:blipFill>
        <p:spPr>
          <a:xfrm>
            <a:off x="381000" y="640278"/>
            <a:ext cx="1905000" cy="2232916"/>
          </a:xfrm>
          <a:prstGeom prst="rect">
            <a:avLst/>
          </a:prstGeom>
        </p:spPr>
      </p:pic>
      <p:sp>
        <p:nvSpPr>
          <p:cNvPr id="5" name="Title 4">
            <a:extLst>
              <a:ext uri="{FF2B5EF4-FFF2-40B4-BE49-F238E27FC236}">
                <a16:creationId xmlns:a16="http://schemas.microsoft.com/office/drawing/2014/main" id="{68D44E46-2A09-9CC2-DFC1-8733E8976C64}"/>
              </a:ext>
            </a:extLst>
          </p:cNvPr>
          <p:cNvSpPr txBox="1">
            <a:spLocks/>
          </p:cNvSpPr>
          <p:nvPr/>
        </p:nvSpPr>
        <p:spPr>
          <a:xfrm>
            <a:off x="2438400" y="457200"/>
            <a:ext cx="3590527" cy="23622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2400" b="1" dirty="0">
                <a:solidFill>
                  <a:srgbClr val="641800"/>
                </a:solidFill>
                <a:latin typeface="Adobe Devanagari"/>
              </a:rPr>
              <a:t>Dr. Saman </a:t>
            </a:r>
            <a:r>
              <a:rPr lang="en-US" sz="2400" b="1" dirty="0" err="1">
                <a:solidFill>
                  <a:srgbClr val="641800"/>
                </a:solidFill>
                <a:latin typeface="Adobe Devanagari"/>
              </a:rPr>
              <a:t>Gunasekara</a:t>
            </a:r>
            <a:endParaRPr lang="en-US" sz="2400" b="1" dirty="0">
              <a:solidFill>
                <a:srgbClr val="641800"/>
              </a:solidFill>
              <a:latin typeface="Adobe Devanagari"/>
            </a:endParaRPr>
          </a:p>
          <a:p>
            <a:pPr algn="l"/>
            <a:r>
              <a:rPr lang="en-US" sz="1600" b="1" dirty="0">
                <a:solidFill>
                  <a:srgbClr val="641800"/>
                </a:solidFill>
                <a:latin typeface="Adobe Devanagari"/>
              </a:rPr>
              <a:t>External Supervisor</a:t>
            </a:r>
          </a:p>
          <a:p>
            <a:pPr algn="l"/>
            <a:endParaRPr lang="en-US" sz="1600" b="1" dirty="0">
              <a:solidFill>
                <a:srgbClr val="641800"/>
              </a:solidFill>
              <a:latin typeface="Adobe Devanagari"/>
            </a:endParaRPr>
          </a:p>
          <a:p>
            <a:pPr algn="l"/>
            <a:r>
              <a:rPr lang="en-US" sz="1600" b="1" i="1" dirty="0">
                <a:solidFill>
                  <a:srgbClr val="641800"/>
                </a:solidFill>
                <a:latin typeface="Adobe Devanagari"/>
              </a:rPr>
              <a:t>MBBS. MD. (Dermatology)</a:t>
            </a:r>
          </a:p>
          <a:p>
            <a:pPr algn="l"/>
            <a:r>
              <a:rPr lang="en-US" sz="1600" b="1" i="1" dirty="0">
                <a:solidFill>
                  <a:srgbClr val="641800"/>
                </a:solidFill>
                <a:latin typeface="Adobe Devanagari"/>
              </a:rPr>
              <a:t>Consultant Dermatologist</a:t>
            </a:r>
          </a:p>
          <a:p>
            <a:pPr algn="l"/>
            <a:r>
              <a:rPr lang="en-US" sz="1600" b="1" i="1" dirty="0">
                <a:solidFill>
                  <a:srgbClr val="641800"/>
                </a:solidFill>
                <a:latin typeface="Adobe Devanagari"/>
              </a:rPr>
              <a:t>Teaching Hospital - </a:t>
            </a:r>
            <a:r>
              <a:rPr lang="en-US" sz="1600" b="1" i="1" dirty="0" err="1">
                <a:solidFill>
                  <a:srgbClr val="641800"/>
                </a:solidFill>
                <a:latin typeface="Adobe Devanagari"/>
              </a:rPr>
              <a:t>Kalubowila</a:t>
            </a:r>
            <a:endParaRPr lang="en-US" sz="1600" b="1" i="1" dirty="0">
              <a:solidFill>
                <a:srgbClr val="641800"/>
              </a:solidFill>
              <a:latin typeface="Adobe Devanagari"/>
            </a:endParaRPr>
          </a:p>
        </p:txBody>
      </p:sp>
      <p:sp>
        <p:nvSpPr>
          <p:cNvPr id="6" name="Rectangle 5">
            <a:extLst>
              <a:ext uri="{FF2B5EF4-FFF2-40B4-BE49-F238E27FC236}">
                <a16:creationId xmlns:a16="http://schemas.microsoft.com/office/drawing/2014/main" id="{4CF9FC1B-289B-B07D-BD7B-E1A698787DC7}"/>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
        <p:nvSpPr>
          <p:cNvPr id="7" name="Rectangle 6">
            <a:extLst>
              <a:ext uri="{FF2B5EF4-FFF2-40B4-BE49-F238E27FC236}">
                <a16:creationId xmlns:a16="http://schemas.microsoft.com/office/drawing/2014/main" id="{FB9BC5BB-4C4B-3A67-C95D-F063572ABAFA}"/>
              </a:ext>
            </a:extLst>
          </p:cNvPr>
          <p:cNvSpPr/>
          <p:nvPr/>
        </p:nvSpPr>
        <p:spPr>
          <a:xfrm>
            <a:off x="736943" y="3888054"/>
            <a:ext cx="1182880" cy="1522146"/>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sp>
        <p:nvSpPr>
          <p:cNvPr id="11" name="Title 4">
            <a:extLst>
              <a:ext uri="{FF2B5EF4-FFF2-40B4-BE49-F238E27FC236}">
                <a16:creationId xmlns:a16="http://schemas.microsoft.com/office/drawing/2014/main" id="{7B8EB8B0-4703-D27B-DC2E-02DFA7EB4E05}"/>
              </a:ext>
            </a:extLst>
          </p:cNvPr>
          <p:cNvSpPr txBox="1">
            <a:spLocks/>
          </p:cNvSpPr>
          <p:nvPr/>
        </p:nvSpPr>
        <p:spPr>
          <a:xfrm>
            <a:off x="1972073" y="4135772"/>
            <a:ext cx="3590527" cy="969628"/>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2000" b="1" dirty="0">
                <a:solidFill>
                  <a:srgbClr val="641800"/>
                </a:solidFill>
                <a:latin typeface="Adobe Devanagari"/>
              </a:rPr>
              <a:t>Dr. </a:t>
            </a:r>
            <a:r>
              <a:rPr lang="en-US" sz="2000" b="1" dirty="0" err="1">
                <a:solidFill>
                  <a:srgbClr val="641800"/>
                </a:solidFill>
                <a:latin typeface="Adobe Devanagari"/>
              </a:rPr>
              <a:t>kasun</a:t>
            </a:r>
            <a:r>
              <a:rPr lang="en-US" sz="2000" b="1" dirty="0">
                <a:solidFill>
                  <a:srgbClr val="641800"/>
                </a:solidFill>
                <a:latin typeface="Adobe Devanagari"/>
              </a:rPr>
              <a:t> </a:t>
            </a:r>
            <a:r>
              <a:rPr lang="en-US" sz="2000" b="1" dirty="0" err="1">
                <a:solidFill>
                  <a:srgbClr val="641800"/>
                </a:solidFill>
                <a:latin typeface="Adobe Devanagari"/>
              </a:rPr>
              <a:t>Nayanakantha</a:t>
            </a:r>
            <a:endParaRPr lang="en-US" sz="2000" b="1" dirty="0">
              <a:solidFill>
                <a:srgbClr val="641800"/>
              </a:solidFill>
              <a:latin typeface="Adobe Devanagari"/>
            </a:endParaRPr>
          </a:p>
          <a:p>
            <a:pPr algn="l"/>
            <a:r>
              <a:rPr lang="en-US" sz="1400" b="1" dirty="0">
                <a:solidFill>
                  <a:srgbClr val="641800"/>
                </a:solidFill>
                <a:latin typeface="Adobe Devanagari"/>
              </a:rPr>
              <a:t>External Supervisor</a:t>
            </a:r>
          </a:p>
          <a:p>
            <a:pPr algn="l"/>
            <a:r>
              <a:rPr lang="en-US" sz="1400" b="1" i="1" dirty="0">
                <a:solidFill>
                  <a:srgbClr val="641800"/>
                </a:solidFill>
                <a:latin typeface="Adobe Devanagari"/>
              </a:rPr>
              <a:t>Dermatologist</a:t>
            </a:r>
          </a:p>
        </p:txBody>
      </p:sp>
      <p:cxnSp>
        <p:nvCxnSpPr>
          <p:cNvPr id="13" name="Straight Arrow Connector 12">
            <a:extLst>
              <a:ext uri="{FF2B5EF4-FFF2-40B4-BE49-F238E27FC236}">
                <a16:creationId xmlns:a16="http://schemas.microsoft.com/office/drawing/2014/main" id="{EC437D21-320B-95D8-0CAD-717D0A8853B6}"/>
              </a:ext>
            </a:extLst>
          </p:cNvPr>
          <p:cNvCxnSpPr>
            <a:stCxn id="3" idx="2"/>
          </p:cNvCxnSpPr>
          <p:nvPr/>
        </p:nvCxnSpPr>
        <p:spPr>
          <a:xfrm>
            <a:off x="1333500" y="3002478"/>
            <a:ext cx="0" cy="8855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4" name="Picture 13" descr="A group of people posing for a photo&#10;&#10;Description automatically generated">
            <a:extLst>
              <a:ext uri="{FF2B5EF4-FFF2-40B4-BE49-F238E27FC236}">
                <a16:creationId xmlns:a16="http://schemas.microsoft.com/office/drawing/2014/main" id="{02BF5DCC-A957-48A0-9DBF-C496F87BB1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5739" y="2698458"/>
            <a:ext cx="4507325" cy="2538294"/>
          </a:xfrm>
          <a:prstGeom prst="rect">
            <a:avLst/>
          </a:prstGeom>
        </p:spPr>
      </p:pic>
      <p:pic>
        <p:nvPicPr>
          <p:cNvPr id="15" name="Picture 14">
            <a:extLst>
              <a:ext uri="{FF2B5EF4-FFF2-40B4-BE49-F238E27FC236}">
                <a16:creationId xmlns:a16="http://schemas.microsoft.com/office/drawing/2014/main" id="{87A190AA-240D-2F27-0CB5-6D8844959A3F}"/>
              </a:ext>
            </a:extLst>
          </p:cNvPr>
          <p:cNvPicPr>
            <a:picLocks noChangeAspect="1"/>
          </p:cNvPicPr>
          <p:nvPr/>
        </p:nvPicPr>
        <p:blipFill rotWithShape="1">
          <a:blip r:embed="rId5"/>
          <a:srcRect t="32168" b="34039"/>
          <a:stretch/>
        </p:blipFill>
        <p:spPr>
          <a:xfrm>
            <a:off x="6565487" y="900533"/>
            <a:ext cx="3312581" cy="978678"/>
          </a:xfrm>
          <a:prstGeom prst="rect">
            <a:avLst/>
          </a:prstGeom>
        </p:spPr>
      </p:pic>
      <p:pic>
        <p:nvPicPr>
          <p:cNvPr id="16" name="Picture 15">
            <a:extLst>
              <a:ext uri="{FF2B5EF4-FFF2-40B4-BE49-F238E27FC236}">
                <a16:creationId xmlns:a16="http://schemas.microsoft.com/office/drawing/2014/main" id="{BA7521E5-5B84-0329-809E-B0EEA04C4E25}"/>
              </a:ext>
            </a:extLst>
          </p:cNvPr>
          <p:cNvPicPr>
            <a:picLocks noChangeAspect="1"/>
          </p:cNvPicPr>
          <p:nvPr/>
        </p:nvPicPr>
        <p:blipFill rotWithShape="1">
          <a:blip r:embed="rId5"/>
          <a:srcRect b="66519"/>
          <a:stretch/>
        </p:blipFill>
        <p:spPr>
          <a:xfrm>
            <a:off x="8584747" y="268952"/>
            <a:ext cx="3312581" cy="969628"/>
          </a:xfrm>
          <a:prstGeom prst="rect">
            <a:avLst/>
          </a:prstGeom>
        </p:spPr>
      </p:pic>
      <p:pic>
        <p:nvPicPr>
          <p:cNvPr id="18" name="Picture 17">
            <a:extLst>
              <a:ext uri="{FF2B5EF4-FFF2-40B4-BE49-F238E27FC236}">
                <a16:creationId xmlns:a16="http://schemas.microsoft.com/office/drawing/2014/main" id="{A33E659A-8367-48F9-26E4-481754EAB5BF}"/>
              </a:ext>
            </a:extLst>
          </p:cNvPr>
          <p:cNvPicPr>
            <a:picLocks noChangeAspect="1"/>
          </p:cNvPicPr>
          <p:nvPr/>
        </p:nvPicPr>
        <p:blipFill rotWithShape="1">
          <a:blip r:embed="rId5"/>
          <a:srcRect t="66206"/>
          <a:stretch/>
        </p:blipFill>
        <p:spPr>
          <a:xfrm>
            <a:off x="8542586" y="1487713"/>
            <a:ext cx="3312581" cy="978678"/>
          </a:xfrm>
          <a:prstGeom prst="rect">
            <a:avLst/>
          </a:prstGeom>
        </p:spPr>
      </p:pic>
      <p:pic>
        <p:nvPicPr>
          <p:cNvPr id="10" name="Picture 9" descr="A group of people standing together&#10;&#10;Description automatically generated">
            <a:extLst>
              <a:ext uri="{FF2B5EF4-FFF2-40B4-BE49-F238E27FC236}">
                <a16:creationId xmlns:a16="http://schemas.microsoft.com/office/drawing/2014/main" id="{22001449-9033-FE9C-825E-5743CE0FA9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45775" y="3435576"/>
            <a:ext cx="3590527" cy="2692895"/>
          </a:xfrm>
          <a:prstGeom prst="rect">
            <a:avLst/>
          </a:prstGeom>
        </p:spPr>
      </p:pic>
      <p:pic>
        <p:nvPicPr>
          <p:cNvPr id="8" name="Picture 7" descr="A person wearing a blue lanyard and smiling&#10;&#10;Description automatically generated">
            <a:extLst>
              <a:ext uri="{FF2B5EF4-FFF2-40B4-BE49-F238E27FC236}">
                <a16:creationId xmlns:a16="http://schemas.microsoft.com/office/drawing/2014/main" id="{29041A55-C61D-4607-CF08-DBBCE2C804E1}"/>
              </a:ext>
            </a:extLst>
          </p:cNvPr>
          <p:cNvPicPr>
            <a:picLocks noChangeAspect="1"/>
          </p:cNvPicPr>
          <p:nvPr/>
        </p:nvPicPr>
        <p:blipFill>
          <a:blip r:embed="rId7" cstate="print">
            <a:extLst>
              <a:ext uri="{28A0092B-C50C-407E-A947-70E740481C1C}">
                <a14:useLocalDpi xmlns:a14="http://schemas.microsoft.com/office/drawing/2010/main" val="0"/>
              </a:ext>
            </a:extLst>
          </a:blip>
          <a:srcRect t="9478"/>
          <a:stretch/>
        </p:blipFill>
        <p:spPr>
          <a:xfrm>
            <a:off x="818305" y="3991014"/>
            <a:ext cx="1020155" cy="1328761"/>
          </a:xfrm>
          <a:prstGeom prst="rect">
            <a:avLst/>
          </a:prstGeom>
        </p:spPr>
      </p:pic>
    </p:spTree>
    <p:extLst>
      <p:ext uri="{BB962C8B-B14F-4D97-AF65-F5344CB8AC3E}">
        <p14:creationId xmlns:p14="http://schemas.microsoft.com/office/powerpoint/2010/main" val="374014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D7F88-48E9-E52E-8CD7-82B6777594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A4C516-5687-2BF2-7C6E-BB19619161A3}"/>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8AE59F25-7BBD-FC2E-904C-2A3C0361D362}"/>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8D081B52-70AE-35E3-ABC3-CF974A1BCCBD}"/>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46D078FD-63A8-FE60-530D-DFDCE4A5456F}"/>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Data Preprocessing</a:t>
            </a:r>
            <a:endParaRPr lang="en-US" sz="4000" dirty="0"/>
          </a:p>
        </p:txBody>
      </p:sp>
      <p:sp>
        <p:nvSpPr>
          <p:cNvPr id="8" name="Rectangle 7">
            <a:extLst>
              <a:ext uri="{FF2B5EF4-FFF2-40B4-BE49-F238E27FC236}">
                <a16:creationId xmlns:a16="http://schemas.microsoft.com/office/drawing/2014/main" id="{CD8E468F-FB0C-82CD-7993-C809E932DD5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6" name="Picture 5">
            <a:extLst>
              <a:ext uri="{FF2B5EF4-FFF2-40B4-BE49-F238E27FC236}">
                <a16:creationId xmlns:a16="http://schemas.microsoft.com/office/drawing/2014/main" id="{5025FC34-A7F7-8A79-D1CF-9500D0002A55}"/>
              </a:ext>
            </a:extLst>
          </p:cNvPr>
          <p:cNvPicPr>
            <a:picLocks noChangeAspect="1"/>
          </p:cNvPicPr>
          <p:nvPr/>
        </p:nvPicPr>
        <p:blipFill>
          <a:blip r:embed="rId4"/>
          <a:stretch>
            <a:fillRect/>
          </a:stretch>
        </p:blipFill>
        <p:spPr>
          <a:xfrm>
            <a:off x="846553" y="2438399"/>
            <a:ext cx="4854337" cy="2193927"/>
          </a:xfrm>
          <a:prstGeom prst="rect">
            <a:avLst/>
          </a:prstGeom>
        </p:spPr>
      </p:pic>
      <p:pic>
        <p:nvPicPr>
          <p:cNvPr id="9" name="Picture 8">
            <a:extLst>
              <a:ext uri="{FF2B5EF4-FFF2-40B4-BE49-F238E27FC236}">
                <a16:creationId xmlns:a16="http://schemas.microsoft.com/office/drawing/2014/main" id="{A467093C-FCB0-E36A-D319-3C9CFFD94330}"/>
              </a:ext>
            </a:extLst>
          </p:cNvPr>
          <p:cNvPicPr>
            <a:picLocks noChangeAspect="1"/>
          </p:cNvPicPr>
          <p:nvPr/>
        </p:nvPicPr>
        <p:blipFill>
          <a:blip r:embed="rId5"/>
          <a:stretch>
            <a:fillRect/>
          </a:stretch>
        </p:blipFill>
        <p:spPr>
          <a:xfrm>
            <a:off x="6400800" y="3800755"/>
            <a:ext cx="4792245" cy="2371445"/>
          </a:xfrm>
          <a:prstGeom prst="rect">
            <a:avLst/>
          </a:prstGeom>
        </p:spPr>
      </p:pic>
      <p:sp>
        <p:nvSpPr>
          <p:cNvPr id="10" name="Rectangle: Diagonal Corners Rounded 9">
            <a:extLst>
              <a:ext uri="{FF2B5EF4-FFF2-40B4-BE49-F238E27FC236}">
                <a16:creationId xmlns:a16="http://schemas.microsoft.com/office/drawing/2014/main" id="{D9753630-407E-586C-E37C-414A17413172}"/>
              </a:ext>
            </a:extLst>
          </p:cNvPr>
          <p:cNvSpPr/>
          <p:nvPr/>
        </p:nvSpPr>
        <p:spPr>
          <a:xfrm>
            <a:off x="838200" y="1600200"/>
            <a:ext cx="4817644" cy="6254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Splitting Dataset Into Training and Validation</a:t>
            </a:r>
          </a:p>
        </p:txBody>
      </p:sp>
      <p:pic>
        <p:nvPicPr>
          <p:cNvPr id="12" name="Picture 11">
            <a:extLst>
              <a:ext uri="{FF2B5EF4-FFF2-40B4-BE49-F238E27FC236}">
                <a16:creationId xmlns:a16="http://schemas.microsoft.com/office/drawing/2014/main" id="{A9693A64-F0DF-A5B3-A397-6309EDA6C5B4}"/>
              </a:ext>
            </a:extLst>
          </p:cNvPr>
          <p:cNvPicPr>
            <a:picLocks noChangeAspect="1"/>
          </p:cNvPicPr>
          <p:nvPr/>
        </p:nvPicPr>
        <p:blipFill>
          <a:blip r:embed="rId6"/>
          <a:stretch>
            <a:fillRect/>
          </a:stretch>
        </p:blipFill>
        <p:spPr>
          <a:xfrm>
            <a:off x="6053722" y="871338"/>
            <a:ext cx="5486400" cy="2777017"/>
          </a:xfrm>
          <a:prstGeom prst="rect">
            <a:avLst/>
          </a:prstGeom>
        </p:spPr>
      </p:pic>
    </p:spTree>
    <p:extLst>
      <p:ext uri="{BB962C8B-B14F-4D97-AF65-F5344CB8AC3E}">
        <p14:creationId xmlns:p14="http://schemas.microsoft.com/office/powerpoint/2010/main" val="3746374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62DBF-311E-E269-0F2D-2ABDB5AB43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80587F-6A66-EBF9-A2CC-07633025BC41}"/>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F40427FA-CD54-7A16-A7B1-740287D4E6AD}"/>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136E01B6-37E9-77B8-790D-4F52D7900D2E}"/>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BC0A5B0E-19B2-28B9-4925-051646C31D31}"/>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Training Deep Learning Models</a:t>
            </a:r>
          </a:p>
        </p:txBody>
      </p:sp>
      <p:sp>
        <p:nvSpPr>
          <p:cNvPr id="8" name="Rectangle 7">
            <a:extLst>
              <a:ext uri="{FF2B5EF4-FFF2-40B4-BE49-F238E27FC236}">
                <a16:creationId xmlns:a16="http://schemas.microsoft.com/office/drawing/2014/main" id="{7BF277A7-384E-2010-A066-0D0E9433745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3" name="Rectangle: Diagonal Corners Rounded 2">
            <a:extLst>
              <a:ext uri="{FF2B5EF4-FFF2-40B4-BE49-F238E27FC236}">
                <a16:creationId xmlns:a16="http://schemas.microsoft.com/office/drawing/2014/main" id="{E82F583E-8BC9-7F00-FE7F-7775C91B13B2}"/>
              </a:ext>
            </a:extLst>
          </p:cNvPr>
          <p:cNvSpPr/>
          <p:nvPr/>
        </p:nvSpPr>
        <p:spPr>
          <a:xfrm>
            <a:off x="838200" y="1600200"/>
            <a:ext cx="1676400" cy="6254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CNN Model</a:t>
            </a:r>
          </a:p>
        </p:txBody>
      </p:sp>
      <p:pic>
        <p:nvPicPr>
          <p:cNvPr id="26" name="Picture 25" descr="A diagram of a network">
            <a:extLst>
              <a:ext uri="{FF2B5EF4-FFF2-40B4-BE49-F238E27FC236}">
                <a16:creationId xmlns:a16="http://schemas.microsoft.com/office/drawing/2014/main" id="{F2DB12D3-5411-04A9-7373-10B37738A7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1600200"/>
            <a:ext cx="8432832" cy="4365494"/>
          </a:xfrm>
          <a:prstGeom prst="rect">
            <a:avLst/>
          </a:prstGeom>
        </p:spPr>
      </p:pic>
    </p:spTree>
    <p:extLst>
      <p:ext uri="{BB962C8B-B14F-4D97-AF65-F5344CB8AC3E}">
        <p14:creationId xmlns:p14="http://schemas.microsoft.com/office/powerpoint/2010/main" val="3174742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D93AC-D06F-D90E-F1E2-E89AA917A9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AAB37B-44A3-7343-E5C0-6F0E5C0FCBE7}"/>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90E258B1-D9DE-61A5-7397-D9FC83D39DCF}"/>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A2735036-7799-D284-BF05-848FA6376508}"/>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8" name="Rectangle 7">
            <a:extLst>
              <a:ext uri="{FF2B5EF4-FFF2-40B4-BE49-F238E27FC236}">
                <a16:creationId xmlns:a16="http://schemas.microsoft.com/office/drawing/2014/main" id="{22601C1C-9F6D-EC88-EDBD-7B46C810E58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7" name="Picture 6">
            <a:extLst>
              <a:ext uri="{FF2B5EF4-FFF2-40B4-BE49-F238E27FC236}">
                <a16:creationId xmlns:a16="http://schemas.microsoft.com/office/drawing/2014/main" id="{CE961CB0-55DF-2B42-731A-F1C7CC796295}"/>
              </a:ext>
            </a:extLst>
          </p:cNvPr>
          <p:cNvPicPr>
            <a:picLocks noChangeAspect="1"/>
          </p:cNvPicPr>
          <p:nvPr/>
        </p:nvPicPr>
        <p:blipFill>
          <a:blip r:embed="rId4"/>
          <a:stretch>
            <a:fillRect/>
          </a:stretch>
        </p:blipFill>
        <p:spPr>
          <a:xfrm>
            <a:off x="629996" y="210339"/>
            <a:ext cx="9199804" cy="3142461"/>
          </a:xfrm>
          <a:prstGeom prst="rect">
            <a:avLst/>
          </a:prstGeom>
        </p:spPr>
      </p:pic>
      <p:pic>
        <p:nvPicPr>
          <p:cNvPr id="10" name="Picture 9">
            <a:extLst>
              <a:ext uri="{FF2B5EF4-FFF2-40B4-BE49-F238E27FC236}">
                <a16:creationId xmlns:a16="http://schemas.microsoft.com/office/drawing/2014/main" id="{E4E1FC27-E4A3-BCBC-6CB0-31C750C98A5F}"/>
              </a:ext>
            </a:extLst>
          </p:cNvPr>
          <p:cNvPicPr>
            <a:picLocks noChangeAspect="1"/>
          </p:cNvPicPr>
          <p:nvPr/>
        </p:nvPicPr>
        <p:blipFill>
          <a:blip r:embed="rId5"/>
          <a:stretch>
            <a:fillRect/>
          </a:stretch>
        </p:blipFill>
        <p:spPr>
          <a:xfrm>
            <a:off x="5715000" y="3429000"/>
            <a:ext cx="5495925" cy="2734783"/>
          </a:xfrm>
          <a:prstGeom prst="rect">
            <a:avLst/>
          </a:prstGeom>
        </p:spPr>
      </p:pic>
    </p:spTree>
    <p:extLst>
      <p:ext uri="{BB962C8B-B14F-4D97-AF65-F5344CB8AC3E}">
        <p14:creationId xmlns:p14="http://schemas.microsoft.com/office/powerpoint/2010/main" val="3868244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C089E-5365-8DE3-C816-07C3C7E9A3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DD12A7-C932-0829-87E8-695E349F69BC}"/>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01C5A114-DE7C-99E0-DCE9-EF517A96DA26}"/>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8D918AF9-FED6-317C-5EC8-C2824CCABEBD}"/>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C7F61E6C-E076-A398-30DD-898905487776}"/>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Training Deep Learning Models</a:t>
            </a:r>
          </a:p>
        </p:txBody>
      </p:sp>
      <p:sp>
        <p:nvSpPr>
          <p:cNvPr id="8" name="Rectangle 7">
            <a:extLst>
              <a:ext uri="{FF2B5EF4-FFF2-40B4-BE49-F238E27FC236}">
                <a16:creationId xmlns:a16="http://schemas.microsoft.com/office/drawing/2014/main" id="{00ADA0D8-B058-A07B-D1C6-9EB2E148749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3" name="Rectangle: Diagonal Corners Rounded 2">
            <a:extLst>
              <a:ext uri="{FF2B5EF4-FFF2-40B4-BE49-F238E27FC236}">
                <a16:creationId xmlns:a16="http://schemas.microsoft.com/office/drawing/2014/main" id="{AC74EFB2-66F4-D669-F3CB-E23724D2A8F3}"/>
              </a:ext>
            </a:extLst>
          </p:cNvPr>
          <p:cNvSpPr/>
          <p:nvPr/>
        </p:nvSpPr>
        <p:spPr>
          <a:xfrm>
            <a:off x="838200" y="1600200"/>
            <a:ext cx="1676400" cy="6254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Why CNN Model</a:t>
            </a:r>
          </a:p>
        </p:txBody>
      </p:sp>
      <p:sp>
        <p:nvSpPr>
          <p:cNvPr id="6" name="Rectangle: Diagonal Corners Rounded 5">
            <a:extLst>
              <a:ext uri="{FF2B5EF4-FFF2-40B4-BE49-F238E27FC236}">
                <a16:creationId xmlns:a16="http://schemas.microsoft.com/office/drawing/2014/main" id="{6C20D046-D37F-17F7-9A23-BEE8929A5FA4}"/>
              </a:ext>
            </a:extLst>
          </p:cNvPr>
          <p:cNvSpPr/>
          <p:nvPr/>
        </p:nvSpPr>
        <p:spPr>
          <a:xfrm>
            <a:off x="3124200" y="1838454"/>
            <a:ext cx="7086600" cy="1819146"/>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dobe Devanagari"/>
              </a:rPr>
              <a:t>Automatic Feature Extraction</a:t>
            </a:r>
            <a:r>
              <a:rPr lang="en-US" sz="1600" b="1" dirty="0">
                <a:latin typeface="Adobe Devanagari"/>
              </a:rPr>
              <a:t> </a:t>
            </a:r>
          </a:p>
          <a:p>
            <a:pPr algn="ctr"/>
            <a:r>
              <a:rPr lang="en-US" sz="1600" dirty="0">
                <a:latin typeface="Adobe Devanagari"/>
              </a:rPr>
              <a:t>CNNs excel at automatically learning relevant features from images, eliminating the need for manual feature engineering. This is crucial for acne detection, as the visual characteristics of acne lesions can be complex and varied.</a:t>
            </a:r>
          </a:p>
        </p:txBody>
      </p:sp>
      <p:sp>
        <p:nvSpPr>
          <p:cNvPr id="7" name="Rectangle: Diagonal Corners Rounded 6">
            <a:extLst>
              <a:ext uri="{FF2B5EF4-FFF2-40B4-BE49-F238E27FC236}">
                <a16:creationId xmlns:a16="http://schemas.microsoft.com/office/drawing/2014/main" id="{1FF64ACC-9725-B125-2ED7-210D4002F2BA}"/>
              </a:ext>
            </a:extLst>
          </p:cNvPr>
          <p:cNvSpPr/>
          <p:nvPr/>
        </p:nvSpPr>
        <p:spPr>
          <a:xfrm>
            <a:off x="3124200" y="3886200"/>
            <a:ext cx="7086600" cy="1819146"/>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dobe Devanagari"/>
              </a:rPr>
              <a:t>Spatial Awareness</a:t>
            </a:r>
          </a:p>
          <a:p>
            <a:pPr algn="ctr"/>
            <a:r>
              <a:rPr lang="en-US" sz="1600" dirty="0">
                <a:latin typeface="Adobe Devanagari"/>
              </a:rPr>
              <a:t>CNNs preserve the spatial relationships between pixels, which is important for understanding the distribution and arrangement of acne lesions within an image.</a:t>
            </a:r>
            <a:endParaRPr lang="en-US" sz="1200" dirty="0">
              <a:latin typeface="Adobe Devanagari"/>
            </a:endParaRPr>
          </a:p>
        </p:txBody>
      </p:sp>
    </p:spTree>
    <p:extLst>
      <p:ext uri="{BB962C8B-B14F-4D97-AF65-F5344CB8AC3E}">
        <p14:creationId xmlns:p14="http://schemas.microsoft.com/office/powerpoint/2010/main" val="338775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76C1A-0A79-C208-D614-9D6D948D5E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92D9EA-05F4-5201-537C-6DDCCE83F026}"/>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7892DC68-5B81-5BD1-3FAB-102668892369}"/>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ABB03E86-28D1-FF79-A62A-5A6A9E0D405B}"/>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7A319CE9-D5CA-29E9-214E-D8A36ACF9EC6}"/>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Training Deep Learning Models</a:t>
            </a:r>
            <a:endParaRPr lang="en-US" sz="4000" dirty="0"/>
          </a:p>
        </p:txBody>
      </p:sp>
      <p:sp>
        <p:nvSpPr>
          <p:cNvPr id="8" name="Rectangle 7">
            <a:extLst>
              <a:ext uri="{FF2B5EF4-FFF2-40B4-BE49-F238E27FC236}">
                <a16:creationId xmlns:a16="http://schemas.microsoft.com/office/drawing/2014/main" id="{7A0BA09A-0549-AE25-39BF-EB080123ADB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3" name="Rectangle: Diagonal Corners Rounded 2">
            <a:extLst>
              <a:ext uri="{FF2B5EF4-FFF2-40B4-BE49-F238E27FC236}">
                <a16:creationId xmlns:a16="http://schemas.microsoft.com/office/drawing/2014/main" id="{2AE0F0E3-68C9-39E2-1895-827D938F9779}"/>
              </a:ext>
            </a:extLst>
          </p:cNvPr>
          <p:cNvSpPr/>
          <p:nvPr/>
        </p:nvSpPr>
        <p:spPr>
          <a:xfrm>
            <a:off x="838200" y="1431926"/>
            <a:ext cx="1676400" cy="6254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VGG 16 Model</a:t>
            </a:r>
          </a:p>
        </p:txBody>
      </p:sp>
      <p:pic>
        <p:nvPicPr>
          <p:cNvPr id="7" name="Picture 6" descr="A diagram of a flowchart&#10;&#10;Description automatically generated">
            <a:extLst>
              <a:ext uri="{FF2B5EF4-FFF2-40B4-BE49-F238E27FC236}">
                <a16:creationId xmlns:a16="http://schemas.microsoft.com/office/drawing/2014/main" id="{AF9A3C88-5F84-D01D-68B9-EE3DC04D95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1265236"/>
            <a:ext cx="4468947" cy="4961393"/>
          </a:xfrm>
          <a:prstGeom prst="rect">
            <a:avLst/>
          </a:prstGeom>
        </p:spPr>
      </p:pic>
    </p:spTree>
    <p:extLst>
      <p:ext uri="{BB962C8B-B14F-4D97-AF65-F5344CB8AC3E}">
        <p14:creationId xmlns:p14="http://schemas.microsoft.com/office/powerpoint/2010/main" val="3536257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B2B23-323E-FD21-5243-93C76E525B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8DB802-E02F-9D81-C83E-DFF0F6500659}"/>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018FB4F3-9C60-F114-2079-DC89F5BF8B75}"/>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5F7655A7-94BF-EEAC-A0A1-DE292437B7C4}"/>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8" name="Rectangle 7">
            <a:extLst>
              <a:ext uri="{FF2B5EF4-FFF2-40B4-BE49-F238E27FC236}">
                <a16:creationId xmlns:a16="http://schemas.microsoft.com/office/drawing/2014/main" id="{7ADDE347-80F2-AD96-9760-670032CC53E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12" name="Picture 11">
            <a:extLst>
              <a:ext uri="{FF2B5EF4-FFF2-40B4-BE49-F238E27FC236}">
                <a16:creationId xmlns:a16="http://schemas.microsoft.com/office/drawing/2014/main" id="{AF9B9131-112E-AE2B-E9E2-18EC93949E09}"/>
              </a:ext>
            </a:extLst>
          </p:cNvPr>
          <p:cNvPicPr>
            <a:picLocks noChangeAspect="1"/>
          </p:cNvPicPr>
          <p:nvPr/>
        </p:nvPicPr>
        <p:blipFill>
          <a:blip r:embed="rId4"/>
          <a:stretch>
            <a:fillRect/>
          </a:stretch>
        </p:blipFill>
        <p:spPr>
          <a:xfrm>
            <a:off x="585787" y="267478"/>
            <a:ext cx="7567613" cy="4465792"/>
          </a:xfrm>
          <a:prstGeom prst="rect">
            <a:avLst/>
          </a:prstGeom>
        </p:spPr>
      </p:pic>
      <p:pic>
        <p:nvPicPr>
          <p:cNvPr id="14" name="Picture 13">
            <a:extLst>
              <a:ext uri="{FF2B5EF4-FFF2-40B4-BE49-F238E27FC236}">
                <a16:creationId xmlns:a16="http://schemas.microsoft.com/office/drawing/2014/main" id="{26F078C1-F772-ED58-3DC3-1154CB49E3B5}"/>
              </a:ext>
            </a:extLst>
          </p:cNvPr>
          <p:cNvPicPr>
            <a:picLocks noChangeAspect="1"/>
          </p:cNvPicPr>
          <p:nvPr/>
        </p:nvPicPr>
        <p:blipFill>
          <a:blip r:embed="rId5"/>
          <a:stretch>
            <a:fillRect/>
          </a:stretch>
        </p:blipFill>
        <p:spPr>
          <a:xfrm>
            <a:off x="2273883" y="4863444"/>
            <a:ext cx="9686925" cy="1152525"/>
          </a:xfrm>
          <a:prstGeom prst="rect">
            <a:avLst/>
          </a:prstGeom>
        </p:spPr>
      </p:pic>
    </p:spTree>
    <p:extLst>
      <p:ext uri="{BB962C8B-B14F-4D97-AF65-F5344CB8AC3E}">
        <p14:creationId xmlns:p14="http://schemas.microsoft.com/office/powerpoint/2010/main" val="34292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258CA-297D-8249-15FF-B7F8F016C1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EB180-FDFC-720F-5F33-177DF6F7704A}"/>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017558AF-F38A-7801-07AF-D611BB6171D4}"/>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30A2DB8E-9808-1C4A-E68D-9A1AB0BE600E}"/>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6BFECE6A-BD0F-8045-7DCE-172072180EEA}"/>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Training Deep Learning Models</a:t>
            </a:r>
          </a:p>
        </p:txBody>
      </p:sp>
      <p:sp>
        <p:nvSpPr>
          <p:cNvPr id="8" name="Rectangle 7">
            <a:extLst>
              <a:ext uri="{FF2B5EF4-FFF2-40B4-BE49-F238E27FC236}">
                <a16:creationId xmlns:a16="http://schemas.microsoft.com/office/drawing/2014/main" id="{5A699F89-7866-5BDA-A869-BA710ABC6BF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3" name="Rectangle: Diagonal Corners Rounded 2">
            <a:extLst>
              <a:ext uri="{FF2B5EF4-FFF2-40B4-BE49-F238E27FC236}">
                <a16:creationId xmlns:a16="http://schemas.microsoft.com/office/drawing/2014/main" id="{4B2AF838-E5C0-7CB5-0AEF-44DECA3B8C2A}"/>
              </a:ext>
            </a:extLst>
          </p:cNvPr>
          <p:cNvSpPr/>
          <p:nvPr/>
        </p:nvSpPr>
        <p:spPr>
          <a:xfrm>
            <a:off x="838200" y="1600200"/>
            <a:ext cx="2082800" cy="609600"/>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Why VGG16 Model</a:t>
            </a:r>
          </a:p>
        </p:txBody>
      </p:sp>
      <p:sp>
        <p:nvSpPr>
          <p:cNvPr id="6" name="Rectangle: Diagonal Corners Rounded 5">
            <a:extLst>
              <a:ext uri="{FF2B5EF4-FFF2-40B4-BE49-F238E27FC236}">
                <a16:creationId xmlns:a16="http://schemas.microsoft.com/office/drawing/2014/main" id="{93F75011-C0B8-3206-8167-B92B407C1017}"/>
              </a:ext>
            </a:extLst>
          </p:cNvPr>
          <p:cNvSpPr/>
          <p:nvPr/>
        </p:nvSpPr>
        <p:spPr>
          <a:xfrm>
            <a:off x="3124200" y="1838454"/>
            <a:ext cx="7086600" cy="1819146"/>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dobe Devanagari"/>
              </a:rPr>
              <a:t>Strong Feature Extractor</a:t>
            </a:r>
          </a:p>
          <a:p>
            <a:pPr algn="ctr"/>
            <a:r>
              <a:rPr lang="en-US" sz="1600" dirty="0">
                <a:latin typeface="Adobe Devanagari"/>
              </a:rPr>
              <a:t>VGG16's deep architecture with small convolutional filters (3x3) allows it to learn a rich hierarchy of features, which is important for capturing the details and variations in acne lesions.</a:t>
            </a:r>
          </a:p>
        </p:txBody>
      </p:sp>
      <p:sp>
        <p:nvSpPr>
          <p:cNvPr id="7" name="Rectangle: Diagonal Corners Rounded 6">
            <a:extLst>
              <a:ext uri="{FF2B5EF4-FFF2-40B4-BE49-F238E27FC236}">
                <a16:creationId xmlns:a16="http://schemas.microsoft.com/office/drawing/2014/main" id="{8548B2B4-4C39-B0A3-5936-F40C3C7E9B9B}"/>
              </a:ext>
            </a:extLst>
          </p:cNvPr>
          <p:cNvSpPr/>
          <p:nvPr/>
        </p:nvSpPr>
        <p:spPr>
          <a:xfrm>
            <a:off x="3124200" y="3886200"/>
            <a:ext cx="7086600" cy="1819146"/>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dobe Devanagari"/>
              </a:rPr>
              <a:t>Transfer Learning</a:t>
            </a:r>
          </a:p>
          <a:p>
            <a:pPr algn="ctr"/>
            <a:r>
              <a:rPr lang="en-US" sz="1600" dirty="0">
                <a:latin typeface="Adobe Devanagari"/>
              </a:rPr>
              <a:t>Can use pre-trained VGG16 weights from ImageNet and fine-tune them on our acne dataset. </a:t>
            </a:r>
            <a:endParaRPr lang="en-US" sz="1050" dirty="0">
              <a:latin typeface="Adobe Devanagari"/>
            </a:endParaRPr>
          </a:p>
        </p:txBody>
      </p:sp>
    </p:spTree>
    <p:extLst>
      <p:ext uri="{BB962C8B-B14F-4D97-AF65-F5344CB8AC3E}">
        <p14:creationId xmlns:p14="http://schemas.microsoft.com/office/powerpoint/2010/main" val="3656892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80DC8-CCB3-A2D7-DFEB-965E4AADD3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75F2B2-C686-4C00-2540-F27CACF93A36}"/>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2852A0A5-E5DB-FD02-E7F1-7049A55E2462}"/>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4874FF7E-FFC9-0C4D-6BFC-441326423226}"/>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79037E3B-6748-721F-8EE0-1BA3E14E02F8}"/>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Training Deep Learning Models</a:t>
            </a:r>
            <a:endParaRPr lang="en-US" sz="4000" dirty="0"/>
          </a:p>
        </p:txBody>
      </p:sp>
      <p:sp>
        <p:nvSpPr>
          <p:cNvPr id="8" name="Rectangle 7">
            <a:extLst>
              <a:ext uri="{FF2B5EF4-FFF2-40B4-BE49-F238E27FC236}">
                <a16:creationId xmlns:a16="http://schemas.microsoft.com/office/drawing/2014/main" id="{68BCD309-A2F4-9E37-A305-2B73621423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3" name="Rectangle: Diagonal Corners Rounded 2">
            <a:extLst>
              <a:ext uri="{FF2B5EF4-FFF2-40B4-BE49-F238E27FC236}">
                <a16:creationId xmlns:a16="http://schemas.microsoft.com/office/drawing/2014/main" id="{F33331C5-3036-2FD7-DA40-4FBF98BD1202}"/>
              </a:ext>
            </a:extLst>
          </p:cNvPr>
          <p:cNvSpPr/>
          <p:nvPr/>
        </p:nvSpPr>
        <p:spPr>
          <a:xfrm>
            <a:off x="838200" y="1431926"/>
            <a:ext cx="1676400" cy="6254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VGG 19 Model</a:t>
            </a:r>
          </a:p>
        </p:txBody>
      </p:sp>
      <p:pic>
        <p:nvPicPr>
          <p:cNvPr id="12" name="Picture 11" descr="A diagram of a flowchart&#10;&#10;Description automatically generated">
            <a:extLst>
              <a:ext uri="{FF2B5EF4-FFF2-40B4-BE49-F238E27FC236}">
                <a16:creationId xmlns:a16="http://schemas.microsoft.com/office/drawing/2014/main" id="{BF9A45E6-08EB-0DF7-F75A-722773B128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0" y="1401762"/>
            <a:ext cx="3948112" cy="4778045"/>
          </a:xfrm>
          <a:prstGeom prst="rect">
            <a:avLst/>
          </a:prstGeom>
        </p:spPr>
      </p:pic>
    </p:spTree>
    <p:extLst>
      <p:ext uri="{BB962C8B-B14F-4D97-AF65-F5344CB8AC3E}">
        <p14:creationId xmlns:p14="http://schemas.microsoft.com/office/powerpoint/2010/main" val="1678054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E5096-9C39-9171-4064-FB4AB12E5D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186B02-D4B6-B11C-E488-E0366E8AC602}"/>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2A4CC58A-16F3-950B-E71F-02AD168F4BE6}"/>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8BC88034-6B1D-9D38-D834-6B0002605ADF}"/>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8" name="Rectangle 7">
            <a:extLst>
              <a:ext uri="{FF2B5EF4-FFF2-40B4-BE49-F238E27FC236}">
                <a16:creationId xmlns:a16="http://schemas.microsoft.com/office/drawing/2014/main" id="{6A1AD151-9366-DDEE-F0D3-054DEC3EBB0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6" name="Picture 5">
            <a:extLst>
              <a:ext uri="{FF2B5EF4-FFF2-40B4-BE49-F238E27FC236}">
                <a16:creationId xmlns:a16="http://schemas.microsoft.com/office/drawing/2014/main" id="{799BB23C-1423-933B-ABC3-ABF66D28F180}"/>
              </a:ext>
            </a:extLst>
          </p:cNvPr>
          <p:cNvPicPr>
            <a:picLocks noChangeAspect="1"/>
          </p:cNvPicPr>
          <p:nvPr/>
        </p:nvPicPr>
        <p:blipFill>
          <a:blip r:embed="rId4"/>
          <a:stretch>
            <a:fillRect/>
          </a:stretch>
        </p:blipFill>
        <p:spPr>
          <a:xfrm>
            <a:off x="304800" y="304800"/>
            <a:ext cx="11657476" cy="3757555"/>
          </a:xfrm>
          <a:prstGeom prst="rect">
            <a:avLst/>
          </a:prstGeom>
        </p:spPr>
      </p:pic>
      <p:pic>
        <p:nvPicPr>
          <p:cNvPr id="9" name="Picture 8">
            <a:extLst>
              <a:ext uri="{FF2B5EF4-FFF2-40B4-BE49-F238E27FC236}">
                <a16:creationId xmlns:a16="http://schemas.microsoft.com/office/drawing/2014/main" id="{9C19F079-680C-1447-98AF-98F750EFEB50}"/>
              </a:ext>
            </a:extLst>
          </p:cNvPr>
          <p:cNvPicPr>
            <a:picLocks noChangeAspect="1"/>
          </p:cNvPicPr>
          <p:nvPr/>
        </p:nvPicPr>
        <p:blipFill>
          <a:blip r:embed="rId5"/>
          <a:stretch>
            <a:fillRect/>
          </a:stretch>
        </p:blipFill>
        <p:spPr>
          <a:xfrm>
            <a:off x="5819024" y="4191000"/>
            <a:ext cx="5382376" cy="1829055"/>
          </a:xfrm>
          <a:prstGeom prst="rect">
            <a:avLst/>
          </a:prstGeom>
        </p:spPr>
      </p:pic>
    </p:spTree>
    <p:extLst>
      <p:ext uri="{BB962C8B-B14F-4D97-AF65-F5344CB8AC3E}">
        <p14:creationId xmlns:p14="http://schemas.microsoft.com/office/powerpoint/2010/main" val="3908254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79987-2D69-42E5-3DD2-23B5F1AE33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B97CC9-9F46-6EFA-144A-BD5A7F756222}"/>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7E8C656C-5020-2DA5-CDA8-69FFBB72EDC1}"/>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378DA00A-565B-3A4B-38BB-E75733064AD2}"/>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FB6AD41D-1827-C405-50C9-355117EAE840}"/>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Training Deep Learning Models</a:t>
            </a:r>
          </a:p>
        </p:txBody>
      </p:sp>
      <p:sp>
        <p:nvSpPr>
          <p:cNvPr id="8" name="Rectangle 7">
            <a:extLst>
              <a:ext uri="{FF2B5EF4-FFF2-40B4-BE49-F238E27FC236}">
                <a16:creationId xmlns:a16="http://schemas.microsoft.com/office/drawing/2014/main" id="{5FD50AED-02E2-7F50-5D2B-C2CC03AA2BD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3" name="Rectangle: Diagonal Corners Rounded 2">
            <a:extLst>
              <a:ext uri="{FF2B5EF4-FFF2-40B4-BE49-F238E27FC236}">
                <a16:creationId xmlns:a16="http://schemas.microsoft.com/office/drawing/2014/main" id="{CA861DB5-8D9A-8C62-A609-60A4CD723809}"/>
              </a:ext>
            </a:extLst>
          </p:cNvPr>
          <p:cNvSpPr/>
          <p:nvPr/>
        </p:nvSpPr>
        <p:spPr>
          <a:xfrm>
            <a:off x="838200" y="1600200"/>
            <a:ext cx="2082800" cy="609600"/>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Why VGG19 Model</a:t>
            </a:r>
          </a:p>
        </p:txBody>
      </p:sp>
      <p:sp>
        <p:nvSpPr>
          <p:cNvPr id="6" name="Rectangle: Diagonal Corners Rounded 5">
            <a:extLst>
              <a:ext uri="{FF2B5EF4-FFF2-40B4-BE49-F238E27FC236}">
                <a16:creationId xmlns:a16="http://schemas.microsoft.com/office/drawing/2014/main" id="{DC8EE67A-D9C6-D7CF-26F2-90D269F66622}"/>
              </a:ext>
            </a:extLst>
          </p:cNvPr>
          <p:cNvSpPr/>
          <p:nvPr/>
        </p:nvSpPr>
        <p:spPr>
          <a:xfrm>
            <a:off x="3124200" y="1838454"/>
            <a:ext cx="7086600" cy="1819146"/>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dobe Devanagari"/>
              </a:rPr>
              <a:t>Deep Architecture</a:t>
            </a:r>
          </a:p>
          <a:p>
            <a:pPr algn="ctr"/>
            <a:r>
              <a:rPr lang="en-US" sz="1600" dirty="0">
                <a:latin typeface="Adobe Devanagari"/>
              </a:rPr>
              <a:t>VGG19's depth allows it to learn hierarchical features, capturing intricate details and patterns relevant to acne lesions.</a:t>
            </a:r>
            <a:endParaRPr lang="en-US" sz="1200" dirty="0">
              <a:latin typeface="Adobe Devanagari"/>
            </a:endParaRPr>
          </a:p>
        </p:txBody>
      </p:sp>
      <p:sp>
        <p:nvSpPr>
          <p:cNvPr id="7" name="Rectangle: Diagonal Corners Rounded 6">
            <a:extLst>
              <a:ext uri="{FF2B5EF4-FFF2-40B4-BE49-F238E27FC236}">
                <a16:creationId xmlns:a16="http://schemas.microsoft.com/office/drawing/2014/main" id="{FE8806CC-359F-B3D5-80CB-6E8300B84B8A}"/>
              </a:ext>
            </a:extLst>
          </p:cNvPr>
          <p:cNvSpPr/>
          <p:nvPr/>
        </p:nvSpPr>
        <p:spPr>
          <a:xfrm>
            <a:off x="3124200" y="3886200"/>
            <a:ext cx="7086600" cy="1819146"/>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dobe Devanagari"/>
              </a:rPr>
              <a:t>Transfer Learning</a:t>
            </a:r>
          </a:p>
          <a:p>
            <a:pPr algn="ctr"/>
            <a:r>
              <a:rPr lang="en-US" sz="1600" dirty="0">
                <a:latin typeface="Adobe Devanagari"/>
              </a:rPr>
              <a:t>Can use pre-trained VGG19 weights from ImageNet and fine-tune them on our acne dataset. </a:t>
            </a:r>
            <a:endParaRPr lang="en-US" sz="1050" dirty="0">
              <a:latin typeface="Adobe Devanagari"/>
            </a:endParaRPr>
          </a:p>
        </p:txBody>
      </p:sp>
    </p:spTree>
    <p:extLst>
      <p:ext uri="{BB962C8B-B14F-4D97-AF65-F5344CB8AC3E}">
        <p14:creationId xmlns:p14="http://schemas.microsoft.com/office/powerpoint/2010/main" val="396950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rown spots&#10;&#10;Description automatically generated">
            <a:extLst>
              <a:ext uri="{FF2B5EF4-FFF2-40B4-BE49-F238E27FC236}">
                <a16:creationId xmlns:a16="http://schemas.microsoft.com/office/drawing/2014/main" id="{EBFF8483-7D84-52B7-E9A5-3EFB199C2BD9}"/>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sp>
        <p:nvSpPr>
          <p:cNvPr id="7" name="Title 4">
            <a:extLst>
              <a:ext uri="{FF2B5EF4-FFF2-40B4-BE49-F238E27FC236}">
                <a16:creationId xmlns:a16="http://schemas.microsoft.com/office/drawing/2014/main" id="{DBABF7B9-B8B6-80B0-1E42-D322988630FB}"/>
              </a:ext>
            </a:extLst>
          </p:cNvPr>
          <p:cNvSpPr txBox="1">
            <a:spLocks/>
          </p:cNvSpPr>
          <p:nvPr/>
        </p:nvSpPr>
        <p:spPr>
          <a:xfrm>
            <a:off x="198617" y="160336"/>
            <a:ext cx="11684000" cy="98266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t>Introduction</a:t>
            </a:r>
          </a:p>
        </p:txBody>
      </p:sp>
      <p:sp>
        <p:nvSpPr>
          <p:cNvPr id="2" name="Rectangle: Diagonal Corners Rounded 1">
            <a:extLst>
              <a:ext uri="{FF2B5EF4-FFF2-40B4-BE49-F238E27FC236}">
                <a16:creationId xmlns:a16="http://schemas.microsoft.com/office/drawing/2014/main" id="{14D4AE2F-8AAB-6173-1755-D1EB673FE9A9}"/>
              </a:ext>
            </a:extLst>
          </p:cNvPr>
          <p:cNvSpPr/>
          <p:nvPr/>
        </p:nvSpPr>
        <p:spPr>
          <a:xfrm>
            <a:off x="2286000" y="1219855"/>
            <a:ext cx="7620000" cy="4495801"/>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Adobe Devanagari"/>
              </a:rPr>
              <a:t>Skin Diseases</a:t>
            </a:r>
          </a:p>
          <a:p>
            <a:pPr algn="ctr"/>
            <a:r>
              <a:rPr lang="en-US" sz="3200" dirty="0">
                <a:latin typeface="Adobe Devanagari"/>
              </a:rPr>
              <a:t>Skin diseases are conditions that affect your skin. </a:t>
            </a:r>
          </a:p>
          <a:p>
            <a:pPr algn="ctr"/>
            <a:r>
              <a:rPr lang="en-US" sz="3200" dirty="0">
                <a:latin typeface="Adobe Devanagari"/>
              </a:rPr>
              <a:t>They may cause rashes, inflammation, itchiness or other skin changes. </a:t>
            </a:r>
          </a:p>
          <a:p>
            <a:pPr algn="ctr"/>
            <a:r>
              <a:rPr lang="en-US" sz="3200" dirty="0">
                <a:latin typeface="Adobe Devanagari"/>
              </a:rPr>
              <a:t>Some skin conditions may be genetic, while lifestyle factors may cause others.</a:t>
            </a:r>
          </a:p>
        </p:txBody>
      </p:sp>
      <p:sp>
        <p:nvSpPr>
          <p:cNvPr id="3" name="Rectangle 2">
            <a:extLst>
              <a:ext uri="{FF2B5EF4-FFF2-40B4-BE49-F238E27FC236}">
                <a16:creationId xmlns:a16="http://schemas.microsoft.com/office/drawing/2014/main" id="{B77F4116-F06D-EEA9-2EC2-1ABF32263EA0}"/>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994045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618E7-2544-F7DA-66D0-91B1E1FAF0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DFDA7A-89F3-D86B-CC7C-4AD4BE0C89FD}"/>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E0B18FD3-996D-B89D-B9AB-70204D640A9E}"/>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AA1455A8-6204-3123-8276-82D091009081}"/>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C7DF7CBD-65EA-2398-6084-C4A56700D80E}"/>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Training Deep Learning Models</a:t>
            </a:r>
            <a:endParaRPr lang="en-US" sz="4000" dirty="0"/>
          </a:p>
        </p:txBody>
      </p:sp>
      <p:sp>
        <p:nvSpPr>
          <p:cNvPr id="8" name="Rectangle 7">
            <a:extLst>
              <a:ext uri="{FF2B5EF4-FFF2-40B4-BE49-F238E27FC236}">
                <a16:creationId xmlns:a16="http://schemas.microsoft.com/office/drawing/2014/main" id="{D9715A13-0596-DDC9-1D14-B1D4B6397DA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3" name="Rectangle: Diagonal Corners Rounded 2">
            <a:extLst>
              <a:ext uri="{FF2B5EF4-FFF2-40B4-BE49-F238E27FC236}">
                <a16:creationId xmlns:a16="http://schemas.microsoft.com/office/drawing/2014/main" id="{D4A34943-ACD4-064A-642B-748634BBA00E}"/>
              </a:ext>
            </a:extLst>
          </p:cNvPr>
          <p:cNvSpPr/>
          <p:nvPr/>
        </p:nvSpPr>
        <p:spPr>
          <a:xfrm>
            <a:off x="838200" y="1431926"/>
            <a:ext cx="1676400" cy="6254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ResNet50 Model</a:t>
            </a:r>
          </a:p>
        </p:txBody>
      </p:sp>
      <p:pic>
        <p:nvPicPr>
          <p:cNvPr id="7" name="Picture 6" descr="A diagram of a flowchart&#10;&#10;Description automatically generated">
            <a:extLst>
              <a:ext uri="{FF2B5EF4-FFF2-40B4-BE49-F238E27FC236}">
                <a16:creationId xmlns:a16="http://schemas.microsoft.com/office/drawing/2014/main" id="{00228166-D780-BDDF-89B8-AEA8455ACB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2690" y="1371600"/>
            <a:ext cx="4199710" cy="4662488"/>
          </a:xfrm>
          <a:prstGeom prst="rect">
            <a:avLst/>
          </a:prstGeom>
        </p:spPr>
      </p:pic>
    </p:spTree>
    <p:extLst>
      <p:ext uri="{BB962C8B-B14F-4D97-AF65-F5344CB8AC3E}">
        <p14:creationId xmlns:p14="http://schemas.microsoft.com/office/powerpoint/2010/main" val="2987830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C9A6-937D-D04B-9653-7F956F61AC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92937-A141-6F50-4A6E-E91AFED28DD9}"/>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52C396D8-7464-C535-90AD-F2317FCD72C5}"/>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4BDCFBFC-9FB7-19B4-6894-E296142071BF}"/>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8" name="Rectangle 7">
            <a:extLst>
              <a:ext uri="{FF2B5EF4-FFF2-40B4-BE49-F238E27FC236}">
                <a16:creationId xmlns:a16="http://schemas.microsoft.com/office/drawing/2014/main" id="{3D5E2526-D773-8B17-3C9B-FBB349D4AC4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5" name="Picture 4">
            <a:extLst>
              <a:ext uri="{FF2B5EF4-FFF2-40B4-BE49-F238E27FC236}">
                <a16:creationId xmlns:a16="http://schemas.microsoft.com/office/drawing/2014/main" id="{96DE1AC3-4AB6-D48D-C91B-F6EF819AAA02}"/>
              </a:ext>
            </a:extLst>
          </p:cNvPr>
          <p:cNvPicPr>
            <a:picLocks noChangeAspect="1"/>
          </p:cNvPicPr>
          <p:nvPr/>
        </p:nvPicPr>
        <p:blipFill>
          <a:blip r:embed="rId4"/>
          <a:stretch>
            <a:fillRect/>
          </a:stretch>
        </p:blipFill>
        <p:spPr>
          <a:xfrm>
            <a:off x="490538" y="214313"/>
            <a:ext cx="8100856" cy="4205287"/>
          </a:xfrm>
          <a:prstGeom prst="rect">
            <a:avLst/>
          </a:prstGeom>
        </p:spPr>
      </p:pic>
      <p:pic>
        <p:nvPicPr>
          <p:cNvPr id="10" name="Picture 9">
            <a:extLst>
              <a:ext uri="{FF2B5EF4-FFF2-40B4-BE49-F238E27FC236}">
                <a16:creationId xmlns:a16="http://schemas.microsoft.com/office/drawing/2014/main" id="{3068DCF1-86D1-F015-C25E-AC69DDBE6F2F}"/>
              </a:ext>
            </a:extLst>
          </p:cNvPr>
          <p:cNvPicPr>
            <a:picLocks noChangeAspect="1"/>
          </p:cNvPicPr>
          <p:nvPr/>
        </p:nvPicPr>
        <p:blipFill>
          <a:blip r:embed="rId5"/>
          <a:stretch>
            <a:fillRect/>
          </a:stretch>
        </p:blipFill>
        <p:spPr>
          <a:xfrm>
            <a:off x="5262562" y="3276600"/>
            <a:ext cx="6777038" cy="2961447"/>
          </a:xfrm>
          <a:prstGeom prst="rect">
            <a:avLst/>
          </a:prstGeom>
        </p:spPr>
      </p:pic>
    </p:spTree>
    <p:extLst>
      <p:ext uri="{BB962C8B-B14F-4D97-AF65-F5344CB8AC3E}">
        <p14:creationId xmlns:p14="http://schemas.microsoft.com/office/powerpoint/2010/main" val="1220209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EFA03-7B3F-84B9-2699-30F14B4356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EC508D-B459-7D92-14A4-676C5410F469}"/>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70188E6D-7B7F-9235-4B95-262D7F33E2DF}"/>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743C6E93-6999-9F7D-C206-026CFB1768CA}"/>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98C8250F-E81B-9C50-4887-58E13485FAFF}"/>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Training Deep Learning Models</a:t>
            </a:r>
          </a:p>
        </p:txBody>
      </p:sp>
      <p:sp>
        <p:nvSpPr>
          <p:cNvPr id="8" name="Rectangle 7">
            <a:extLst>
              <a:ext uri="{FF2B5EF4-FFF2-40B4-BE49-F238E27FC236}">
                <a16:creationId xmlns:a16="http://schemas.microsoft.com/office/drawing/2014/main" id="{D0846643-CF63-9311-FF39-8BED9CAB3FD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3" name="Rectangle: Diagonal Corners Rounded 2">
            <a:extLst>
              <a:ext uri="{FF2B5EF4-FFF2-40B4-BE49-F238E27FC236}">
                <a16:creationId xmlns:a16="http://schemas.microsoft.com/office/drawing/2014/main" id="{02E639DE-FC6D-EB52-BED4-BC7A8E42AD71}"/>
              </a:ext>
            </a:extLst>
          </p:cNvPr>
          <p:cNvSpPr/>
          <p:nvPr/>
        </p:nvSpPr>
        <p:spPr>
          <a:xfrm>
            <a:off x="838200" y="1600200"/>
            <a:ext cx="2082800" cy="609600"/>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Why </a:t>
            </a:r>
            <a:r>
              <a:rPr lang="en-US" sz="1600" b="1" dirty="0" err="1">
                <a:latin typeface="Adobe Devanagari"/>
              </a:rPr>
              <a:t>ResNet</a:t>
            </a:r>
            <a:r>
              <a:rPr lang="en-US" sz="1600" b="1" dirty="0">
                <a:latin typeface="Adobe Devanagari"/>
              </a:rPr>
              <a:t> Model</a:t>
            </a:r>
          </a:p>
        </p:txBody>
      </p:sp>
      <p:sp>
        <p:nvSpPr>
          <p:cNvPr id="6" name="Rectangle: Diagonal Corners Rounded 5">
            <a:extLst>
              <a:ext uri="{FF2B5EF4-FFF2-40B4-BE49-F238E27FC236}">
                <a16:creationId xmlns:a16="http://schemas.microsoft.com/office/drawing/2014/main" id="{9C3A4935-60E6-55EE-739F-ED5580AF142B}"/>
              </a:ext>
            </a:extLst>
          </p:cNvPr>
          <p:cNvSpPr/>
          <p:nvPr/>
        </p:nvSpPr>
        <p:spPr>
          <a:xfrm>
            <a:off x="3124200" y="1838454"/>
            <a:ext cx="7086600" cy="1819146"/>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dobe Devanagari"/>
              </a:rPr>
              <a:t>Improved Gradient Flow </a:t>
            </a:r>
          </a:p>
          <a:p>
            <a:pPr algn="ctr"/>
            <a:r>
              <a:rPr lang="en-US" sz="1600" dirty="0">
                <a:latin typeface="Adobe Devanagari"/>
              </a:rPr>
              <a:t>The residual connections help with better gradient flow during training, leading to faster convergence and potentially better performance.</a:t>
            </a:r>
            <a:endParaRPr lang="en-US" sz="1200" dirty="0">
              <a:latin typeface="Adobe Devanagari"/>
            </a:endParaRPr>
          </a:p>
        </p:txBody>
      </p:sp>
      <p:sp>
        <p:nvSpPr>
          <p:cNvPr id="7" name="Rectangle: Diagonal Corners Rounded 6">
            <a:extLst>
              <a:ext uri="{FF2B5EF4-FFF2-40B4-BE49-F238E27FC236}">
                <a16:creationId xmlns:a16="http://schemas.microsoft.com/office/drawing/2014/main" id="{53A5A3EB-DEEA-512F-B2C4-061C5CC1409D}"/>
              </a:ext>
            </a:extLst>
          </p:cNvPr>
          <p:cNvSpPr/>
          <p:nvPr/>
        </p:nvSpPr>
        <p:spPr>
          <a:xfrm>
            <a:off x="3124200" y="3886200"/>
            <a:ext cx="7086600" cy="1819146"/>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dobe Devanagari"/>
              </a:rPr>
              <a:t>Popularity</a:t>
            </a:r>
          </a:p>
          <a:p>
            <a:pPr algn="ctr"/>
            <a:r>
              <a:rPr lang="en-US" sz="1600" dirty="0" err="1">
                <a:latin typeface="Adobe Devanagari"/>
              </a:rPr>
              <a:t>ResNet</a:t>
            </a:r>
            <a:r>
              <a:rPr lang="en-US" sz="1600" dirty="0">
                <a:latin typeface="Adobe Devanagari"/>
              </a:rPr>
              <a:t> has demonstrated excellent performance in various image recognition tasks, including medical image analysis.</a:t>
            </a:r>
            <a:endParaRPr lang="en-US" sz="1050" dirty="0">
              <a:latin typeface="Adobe Devanagari"/>
            </a:endParaRPr>
          </a:p>
        </p:txBody>
      </p:sp>
    </p:spTree>
    <p:extLst>
      <p:ext uri="{BB962C8B-B14F-4D97-AF65-F5344CB8AC3E}">
        <p14:creationId xmlns:p14="http://schemas.microsoft.com/office/powerpoint/2010/main" val="2714768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40E13-339A-EE6C-0765-F7EB725D2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0C2AC8-C45D-1327-A488-0CD2D80EF9CA}"/>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0BC5E40C-06CE-E446-2D02-5B757145E447}"/>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07048F57-FDB5-D841-9112-54DC804E4C4D}"/>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FD3C3651-2235-9B04-2D21-87E6F545CA44}"/>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Training Deep Learning Models</a:t>
            </a:r>
            <a:endParaRPr lang="en-US" sz="4000" dirty="0"/>
          </a:p>
        </p:txBody>
      </p:sp>
      <p:sp>
        <p:nvSpPr>
          <p:cNvPr id="8" name="Rectangle 7">
            <a:extLst>
              <a:ext uri="{FF2B5EF4-FFF2-40B4-BE49-F238E27FC236}">
                <a16:creationId xmlns:a16="http://schemas.microsoft.com/office/drawing/2014/main" id="{901F73DD-1FBD-AE92-A132-2219A29F83E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3" name="Rectangle: Diagonal Corners Rounded 2">
            <a:extLst>
              <a:ext uri="{FF2B5EF4-FFF2-40B4-BE49-F238E27FC236}">
                <a16:creationId xmlns:a16="http://schemas.microsoft.com/office/drawing/2014/main" id="{39ABD437-657B-9934-6F9B-FD0D62C45E04}"/>
              </a:ext>
            </a:extLst>
          </p:cNvPr>
          <p:cNvSpPr/>
          <p:nvPr/>
        </p:nvSpPr>
        <p:spPr>
          <a:xfrm>
            <a:off x="838200" y="1431926"/>
            <a:ext cx="2133600" cy="6254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EfficientNetB0 Model</a:t>
            </a:r>
          </a:p>
        </p:txBody>
      </p:sp>
      <p:pic>
        <p:nvPicPr>
          <p:cNvPr id="7" name="Picture 6" descr="A diagram of a flowchart&#10;&#10;Description automatically generated">
            <a:extLst>
              <a:ext uri="{FF2B5EF4-FFF2-40B4-BE49-F238E27FC236}">
                <a16:creationId xmlns:a16="http://schemas.microsoft.com/office/drawing/2014/main" id="{04FA544E-9E35-C912-41EC-89D13AC1F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1" y="1295400"/>
            <a:ext cx="4100512" cy="4962481"/>
          </a:xfrm>
          <a:prstGeom prst="rect">
            <a:avLst/>
          </a:prstGeom>
        </p:spPr>
      </p:pic>
    </p:spTree>
    <p:extLst>
      <p:ext uri="{BB962C8B-B14F-4D97-AF65-F5344CB8AC3E}">
        <p14:creationId xmlns:p14="http://schemas.microsoft.com/office/powerpoint/2010/main" val="1554518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C6035-348E-2958-18C8-830F004F1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B4044-B4A9-882D-23D5-F2DA462941C0}"/>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70DF8FF6-3683-B3BD-16B6-B20FED51668A}"/>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C8693D01-EEB5-A245-2330-61E3087B445D}"/>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8" name="Rectangle 7">
            <a:extLst>
              <a:ext uri="{FF2B5EF4-FFF2-40B4-BE49-F238E27FC236}">
                <a16:creationId xmlns:a16="http://schemas.microsoft.com/office/drawing/2014/main" id="{82163909-83BB-D953-E660-FD7A7594085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6" name="Picture 5">
            <a:extLst>
              <a:ext uri="{FF2B5EF4-FFF2-40B4-BE49-F238E27FC236}">
                <a16:creationId xmlns:a16="http://schemas.microsoft.com/office/drawing/2014/main" id="{AD7494C0-B768-F90A-56A2-17CAA48F6837}"/>
              </a:ext>
            </a:extLst>
          </p:cNvPr>
          <p:cNvPicPr>
            <a:picLocks noChangeAspect="1"/>
          </p:cNvPicPr>
          <p:nvPr/>
        </p:nvPicPr>
        <p:blipFill>
          <a:blip r:embed="rId4"/>
          <a:stretch>
            <a:fillRect/>
          </a:stretch>
        </p:blipFill>
        <p:spPr>
          <a:xfrm>
            <a:off x="647700" y="974726"/>
            <a:ext cx="10896600" cy="4019108"/>
          </a:xfrm>
          <a:prstGeom prst="rect">
            <a:avLst/>
          </a:prstGeom>
        </p:spPr>
      </p:pic>
    </p:spTree>
    <p:extLst>
      <p:ext uri="{BB962C8B-B14F-4D97-AF65-F5344CB8AC3E}">
        <p14:creationId xmlns:p14="http://schemas.microsoft.com/office/powerpoint/2010/main" val="417375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1BB08-9FD5-6024-B204-89675C84E3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CE35B3-EF79-A9D8-CBFB-4E72B163E8FA}"/>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7B5798EC-5483-A541-0D89-C9DD68CAF2AD}"/>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B9FD8C0A-3FCB-0F2C-A669-EE4755E60BED}"/>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F2C16F76-1D43-6783-B0CA-3BDD0CDC04C3}"/>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Training Deep Learning Models</a:t>
            </a:r>
          </a:p>
        </p:txBody>
      </p:sp>
      <p:sp>
        <p:nvSpPr>
          <p:cNvPr id="8" name="Rectangle 7">
            <a:extLst>
              <a:ext uri="{FF2B5EF4-FFF2-40B4-BE49-F238E27FC236}">
                <a16:creationId xmlns:a16="http://schemas.microsoft.com/office/drawing/2014/main" id="{FC5D41F0-E631-44BE-C1A6-DF151C27D22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3" name="Rectangle: Diagonal Corners Rounded 2">
            <a:extLst>
              <a:ext uri="{FF2B5EF4-FFF2-40B4-BE49-F238E27FC236}">
                <a16:creationId xmlns:a16="http://schemas.microsoft.com/office/drawing/2014/main" id="{811CB9EE-8C19-661C-43A4-D8CBF45619CB}"/>
              </a:ext>
            </a:extLst>
          </p:cNvPr>
          <p:cNvSpPr/>
          <p:nvPr/>
        </p:nvSpPr>
        <p:spPr>
          <a:xfrm>
            <a:off x="838200" y="1600200"/>
            <a:ext cx="2082800" cy="609600"/>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Why </a:t>
            </a:r>
            <a:r>
              <a:rPr lang="en-US" sz="1600" b="1" dirty="0" err="1">
                <a:latin typeface="Adobe Devanagari"/>
              </a:rPr>
              <a:t>EfficientNet</a:t>
            </a:r>
            <a:r>
              <a:rPr lang="en-US" sz="1600" b="1" dirty="0">
                <a:latin typeface="Adobe Devanagari"/>
              </a:rPr>
              <a:t> Model</a:t>
            </a:r>
          </a:p>
        </p:txBody>
      </p:sp>
      <p:sp>
        <p:nvSpPr>
          <p:cNvPr id="6" name="Rectangle: Diagonal Corners Rounded 5">
            <a:extLst>
              <a:ext uri="{FF2B5EF4-FFF2-40B4-BE49-F238E27FC236}">
                <a16:creationId xmlns:a16="http://schemas.microsoft.com/office/drawing/2014/main" id="{573C5552-DE25-5CC4-10CA-8A66B9F7BBC1}"/>
              </a:ext>
            </a:extLst>
          </p:cNvPr>
          <p:cNvSpPr/>
          <p:nvPr/>
        </p:nvSpPr>
        <p:spPr>
          <a:xfrm>
            <a:off x="3124200" y="1838454"/>
            <a:ext cx="7086600" cy="1819146"/>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dobe Devanagari"/>
              </a:rPr>
              <a:t>Scalability</a:t>
            </a:r>
          </a:p>
          <a:p>
            <a:pPr algn="ctr"/>
            <a:r>
              <a:rPr lang="en-US" sz="1600" dirty="0" err="1">
                <a:latin typeface="Adobe Devanagari"/>
              </a:rPr>
              <a:t>EfficientNet</a:t>
            </a:r>
            <a:r>
              <a:rPr lang="en-US" sz="1600" dirty="0">
                <a:latin typeface="Adobe Devanagari"/>
              </a:rPr>
              <a:t> is a family of models designed to scale efficiently. We can choose different versions (B0, B1, ..., B7) with varying levels of complexity and accuracy. This allows us to balance performance and computational resources.</a:t>
            </a:r>
          </a:p>
        </p:txBody>
      </p:sp>
      <p:sp>
        <p:nvSpPr>
          <p:cNvPr id="7" name="Rectangle: Diagonal Corners Rounded 6">
            <a:extLst>
              <a:ext uri="{FF2B5EF4-FFF2-40B4-BE49-F238E27FC236}">
                <a16:creationId xmlns:a16="http://schemas.microsoft.com/office/drawing/2014/main" id="{A3FACC67-F45E-8E22-AA61-0D8CB5271096}"/>
              </a:ext>
            </a:extLst>
          </p:cNvPr>
          <p:cNvSpPr/>
          <p:nvPr/>
        </p:nvSpPr>
        <p:spPr>
          <a:xfrm>
            <a:off x="3124200" y="3886200"/>
            <a:ext cx="7086600" cy="1819146"/>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dobe Devanagari"/>
              </a:rPr>
              <a:t>Compound Scaling</a:t>
            </a:r>
          </a:p>
          <a:p>
            <a:pPr algn="ctr"/>
            <a:r>
              <a:rPr lang="en-US" sz="1600" dirty="0" err="1">
                <a:latin typeface="Adobe Devanagari"/>
              </a:rPr>
              <a:t>EfficientNet</a:t>
            </a:r>
            <a:r>
              <a:rPr lang="en-US" sz="1600" dirty="0">
                <a:latin typeface="Adobe Devanagari"/>
              </a:rPr>
              <a:t> uses a compound scaling method that balances network depth, width, and resolution to optimize performance. This can lead to improved accuracy with fewer parameters.</a:t>
            </a:r>
            <a:endParaRPr lang="en-US" sz="900" dirty="0">
              <a:latin typeface="Adobe Devanagari"/>
            </a:endParaRPr>
          </a:p>
        </p:txBody>
      </p:sp>
    </p:spTree>
    <p:extLst>
      <p:ext uri="{BB962C8B-B14F-4D97-AF65-F5344CB8AC3E}">
        <p14:creationId xmlns:p14="http://schemas.microsoft.com/office/powerpoint/2010/main" val="3126143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7D8B-0505-54DF-ED57-A06D222CAE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B5EE86-D42C-EDA8-3486-C84E1A454D8F}"/>
              </a:ext>
            </a:extLst>
          </p:cNvPr>
          <p:cNvSpPr>
            <a:spLocks noGrp="1"/>
          </p:cNvSpPr>
          <p:nvPr>
            <p:ph type="title"/>
          </p:nvPr>
        </p:nvSpPr>
        <p:spPr/>
        <p:txBody>
          <a:bodyPr/>
          <a:lstStyle/>
          <a:p>
            <a:endParaRPr lang="en-US"/>
          </a:p>
        </p:txBody>
      </p:sp>
      <p:pic>
        <p:nvPicPr>
          <p:cNvPr id="4" name="Picture 3" descr="A white background with brown spots">
            <a:extLst>
              <a:ext uri="{FF2B5EF4-FFF2-40B4-BE49-F238E27FC236}">
                <a16:creationId xmlns:a16="http://schemas.microsoft.com/office/drawing/2014/main" id="{FFDDEBF4-DE0C-8AFA-B920-2E88F153F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24600"/>
          </a:xfrm>
          <a:prstGeom prst="rect">
            <a:avLst/>
          </a:prstGeom>
        </p:spPr>
      </p:pic>
      <p:sp>
        <p:nvSpPr>
          <p:cNvPr id="7" name="Rectangle 6">
            <a:extLst>
              <a:ext uri="{FF2B5EF4-FFF2-40B4-BE49-F238E27FC236}">
                <a16:creationId xmlns:a16="http://schemas.microsoft.com/office/drawing/2014/main" id="{6DA5EE1C-5B9B-41C7-3FDA-865B8528564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8" name="Title 4">
            <a:extLst>
              <a:ext uri="{FF2B5EF4-FFF2-40B4-BE49-F238E27FC236}">
                <a16:creationId xmlns:a16="http://schemas.microsoft.com/office/drawing/2014/main" id="{E1511F1C-B989-F13B-E4CC-324DBC2D79C0}"/>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Model Evaluation</a:t>
            </a:r>
            <a:endParaRPr lang="en-US" sz="4000" dirty="0"/>
          </a:p>
        </p:txBody>
      </p:sp>
      <p:sp>
        <p:nvSpPr>
          <p:cNvPr id="9" name="Rectangle: Diagonal Corners Rounded 8">
            <a:extLst>
              <a:ext uri="{FF2B5EF4-FFF2-40B4-BE49-F238E27FC236}">
                <a16:creationId xmlns:a16="http://schemas.microsoft.com/office/drawing/2014/main" id="{36F70F8F-3C81-2C62-FF80-C23F4EB96106}"/>
              </a:ext>
            </a:extLst>
          </p:cNvPr>
          <p:cNvSpPr/>
          <p:nvPr/>
        </p:nvSpPr>
        <p:spPr>
          <a:xfrm>
            <a:off x="838200" y="1431926"/>
            <a:ext cx="1295400" cy="5492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CNN</a:t>
            </a:r>
          </a:p>
        </p:txBody>
      </p:sp>
      <p:pic>
        <p:nvPicPr>
          <p:cNvPr id="13" name="Content Placeholder 12" descr="A graph of a line and a line&#10;&#10;Description automatically generated with medium confidence">
            <a:extLst>
              <a:ext uri="{FF2B5EF4-FFF2-40B4-BE49-F238E27FC236}">
                <a16:creationId xmlns:a16="http://schemas.microsoft.com/office/drawing/2014/main" id="{EFA46D22-6BB3-4812-AE20-69B44F0E1C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58123" y="2102805"/>
            <a:ext cx="6731184" cy="2773995"/>
          </a:xfrm>
        </p:spPr>
      </p:pic>
      <p:pic>
        <p:nvPicPr>
          <p:cNvPr id="15" name="Picture 14" descr="A blue squares with white text&#10;&#10;Description automatically generated">
            <a:extLst>
              <a:ext uri="{FF2B5EF4-FFF2-40B4-BE49-F238E27FC236}">
                <a16:creationId xmlns:a16="http://schemas.microsoft.com/office/drawing/2014/main" id="{D4CC6A91-5D08-FC23-600B-3D05D80A2C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091287"/>
            <a:ext cx="3915420" cy="4056316"/>
          </a:xfrm>
          <a:prstGeom prst="rect">
            <a:avLst/>
          </a:prstGeom>
        </p:spPr>
      </p:pic>
    </p:spTree>
    <p:extLst>
      <p:ext uri="{BB962C8B-B14F-4D97-AF65-F5344CB8AC3E}">
        <p14:creationId xmlns:p14="http://schemas.microsoft.com/office/powerpoint/2010/main" val="1198590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19820-8320-C036-B6CF-E433B5EE9C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BF5E0E-4C58-DF9D-DC8C-77EA6F6E844B}"/>
              </a:ext>
            </a:extLst>
          </p:cNvPr>
          <p:cNvSpPr>
            <a:spLocks noGrp="1"/>
          </p:cNvSpPr>
          <p:nvPr>
            <p:ph type="title"/>
          </p:nvPr>
        </p:nvSpPr>
        <p:spPr/>
        <p:txBody>
          <a:bodyPr/>
          <a:lstStyle/>
          <a:p>
            <a:endParaRPr lang="en-US"/>
          </a:p>
        </p:txBody>
      </p:sp>
      <p:pic>
        <p:nvPicPr>
          <p:cNvPr id="4" name="Picture 3" descr="A white background with brown spots">
            <a:extLst>
              <a:ext uri="{FF2B5EF4-FFF2-40B4-BE49-F238E27FC236}">
                <a16:creationId xmlns:a16="http://schemas.microsoft.com/office/drawing/2014/main" id="{79B5C327-72B5-F1B2-1E6F-935943D26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24600"/>
          </a:xfrm>
          <a:prstGeom prst="rect">
            <a:avLst/>
          </a:prstGeom>
        </p:spPr>
      </p:pic>
      <p:sp>
        <p:nvSpPr>
          <p:cNvPr id="7" name="Rectangle 6">
            <a:extLst>
              <a:ext uri="{FF2B5EF4-FFF2-40B4-BE49-F238E27FC236}">
                <a16:creationId xmlns:a16="http://schemas.microsoft.com/office/drawing/2014/main" id="{D784622B-36AD-D502-306B-068ECAF72C6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8" name="Title 4">
            <a:extLst>
              <a:ext uri="{FF2B5EF4-FFF2-40B4-BE49-F238E27FC236}">
                <a16:creationId xmlns:a16="http://schemas.microsoft.com/office/drawing/2014/main" id="{90DC120E-DBC0-D11F-6446-BDCD55DA5DDF}"/>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Model Evaluation</a:t>
            </a:r>
            <a:endParaRPr lang="en-US" sz="4000" dirty="0"/>
          </a:p>
        </p:txBody>
      </p:sp>
      <p:sp>
        <p:nvSpPr>
          <p:cNvPr id="9" name="Rectangle: Diagonal Corners Rounded 8">
            <a:extLst>
              <a:ext uri="{FF2B5EF4-FFF2-40B4-BE49-F238E27FC236}">
                <a16:creationId xmlns:a16="http://schemas.microsoft.com/office/drawing/2014/main" id="{A4E978DE-6BC9-BFCF-D3DB-201D2882D272}"/>
              </a:ext>
            </a:extLst>
          </p:cNvPr>
          <p:cNvSpPr/>
          <p:nvPr/>
        </p:nvSpPr>
        <p:spPr>
          <a:xfrm>
            <a:off x="838200" y="1431926"/>
            <a:ext cx="1295400" cy="5492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VGG19</a:t>
            </a:r>
          </a:p>
        </p:txBody>
      </p:sp>
      <p:pic>
        <p:nvPicPr>
          <p:cNvPr id="5" name="Picture 4" descr="A graph of different colored lines&#10;&#10;Description automatically generated with medium confidence">
            <a:extLst>
              <a:ext uri="{FF2B5EF4-FFF2-40B4-BE49-F238E27FC236}">
                <a16:creationId xmlns:a16="http://schemas.microsoft.com/office/drawing/2014/main" id="{F6E974AC-CB44-FECF-E13C-643EC6ACB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091287"/>
            <a:ext cx="6944035" cy="2861713"/>
          </a:xfrm>
          <a:prstGeom prst="rect">
            <a:avLst/>
          </a:prstGeom>
        </p:spPr>
      </p:pic>
      <p:pic>
        <p:nvPicPr>
          <p:cNvPr id="16" name="Picture 15" descr="A blue squares with white text&#10;&#10;Description automatically generated">
            <a:extLst>
              <a:ext uri="{FF2B5EF4-FFF2-40B4-BE49-F238E27FC236}">
                <a16:creationId xmlns:a16="http://schemas.microsoft.com/office/drawing/2014/main" id="{9514F6E5-3FAB-2466-1D05-9E6A9072DC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980" y="2091287"/>
            <a:ext cx="3955163" cy="4097488"/>
          </a:xfrm>
          <a:prstGeom prst="rect">
            <a:avLst/>
          </a:prstGeom>
        </p:spPr>
      </p:pic>
    </p:spTree>
    <p:extLst>
      <p:ext uri="{BB962C8B-B14F-4D97-AF65-F5344CB8AC3E}">
        <p14:creationId xmlns:p14="http://schemas.microsoft.com/office/powerpoint/2010/main" val="3447317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D2BA7-0186-5491-6779-264256B0B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9D71FE-BFB4-E7F7-AC51-12F53EA4FD42}"/>
              </a:ext>
            </a:extLst>
          </p:cNvPr>
          <p:cNvSpPr>
            <a:spLocks noGrp="1"/>
          </p:cNvSpPr>
          <p:nvPr>
            <p:ph type="title"/>
          </p:nvPr>
        </p:nvSpPr>
        <p:spPr/>
        <p:txBody>
          <a:bodyPr/>
          <a:lstStyle/>
          <a:p>
            <a:endParaRPr lang="en-US"/>
          </a:p>
        </p:txBody>
      </p:sp>
      <p:pic>
        <p:nvPicPr>
          <p:cNvPr id="4" name="Picture 3" descr="A white background with brown spots">
            <a:extLst>
              <a:ext uri="{FF2B5EF4-FFF2-40B4-BE49-F238E27FC236}">
                <a16:creationId xmlns:a16="http://schemas.microsoft.com/office/drawing/2014/main" id="{BEE859B1-EA5B-DFB0-95D4-A5C973DE5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24600"/>
          </a:xfrm>
          <a:prstGeom prst="rect">
            <a:avLst/>
          </a:prstGeom>
        </p:spPr>
      </p:pic>
      <p:sp>
        <p:nvSpPr>
          <p:cNvPr id="7" name="Rectangle 6">
            <a:extLst>
              <a:ext uri="{FF2B5EF4-FFF2-40B4-BE49-F238E27FC236}">
                <a16:creationId xmlns:a16="http://schemas.microsoft.com/office/drawing/2014/main" id="{EB9372AC-B849-13CC-E4CF-3E84F418D94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8" name="Title 4">
            <a:extLst>
              <a:ext uri="{FF2B5EF4-FFF2-40B4-BE49-F238E27FC236}">
                <a16:creationId xmlns:a16="http://schemas.microsoft.com/office/drawing/2014/main" id="{25FEB93D-965E-180B-8EBC-9CFC15FC084A}"/>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Model Evaluation</a:t>
            </a:r>
            <a:endParaRPr lang="en-US" sz="4000" dirty="0"/>
          </a:p>
        </p:txBody>
      </p:sp>
      <p:sp>
        <p:nvSpPr>
          <p:cNvPr id="9" name="Rectangle: Diagonal Corners Rounded 8">
            <a:extLst>
              <a:ext uri="{FF2B5EF4-FFF2-40B4-BE49-F238E27FC236}">
                <a16:creationId xmlns:a16="http://schemas.microsoft.com/office/drawing/2014/main" id="{0C4375B6-3E7D-B2BF-73D4-873334164962}"/>
              </a:ext>
            </a:extLst>
          </p:cNvPr>
          <p:cNvSpPr/>
          <p:nvPr/>
        </p:nvSpPr>
        <p:spPr>
          <a:xfrm>
            <a:off x="838200" y="1431926"/>
            <a:ext cx="1295400" cy="5492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VGG16</a:t>
            </a:r>
          </a:p>
        </p:txBody>
      </p:sp>
      <p:pic>
        <p:nvPicPr>
          <p:cNvPr id="10" name="Picture 9"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B1753455-5014-618C-AB29-D97618524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858" y="2149474"/>
            <a:ext cx="7285134" cy="3002284"/>
          </a:xfrm>
          <a:prstGeom prst="rect">
            <a:avLst/>
          </a:prstGeom>
        </p:spPr>
      </p:pic>
      <p:pic>
        <p:nvPicPr>
          <p:cNvPr id="12" name="Picture 11" descr="A blue squares with white text&#10;&#10;Description automatically generated">
            <a:extLst>
              <a:ext uri="{FF2B5EF4-FFF2-40B4-BE49-F238E27FC236}">
                <a16:creationId xmlns:a16="http://schemas.microsoft.com/office/drawing/2014/main" id="{3DFC6BFF-2314-C08C-AC66-E2F47AC28E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980" y="2149474"/>
            <a:ext cx="3596951" cy="3726386"/>
          </a:xfrm>
          <a:prstGeom prst="rect">
            <a:avLst/>
          </a:prstGeom>
        </p:spPr>
      </p:pic>
    </p:spTree>
    <p:extLst>
      <p:ext uri="{BB962C8B-B14F-4D97-AF65-F5344CB8AC3E}">
        <p14:creationId xmlns:p14="http://schemas.microsoft.com/office/powerpoint/2010/main" val="4181525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22638-3EF2-8ECC-F9DD-132733EA99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C639F-A746-B753-605B-4BC13AE59CCC}"/>
              </a:ext>
            </a:extLst>
          </p:cNvPr>
          <p:cNvSpPr>
            <a:spLocks noGrp="1"/>
          </p:cNvSpPr>
          <p:nvPr>
            <p:ph type="title"/>
          </p:nvPr>
        </p:nvSpPr>
        <p:spPr/>
        <p:txBody>
          <a:bodyPr/>
          <a:lstStyle/>
          <a:p>
            <a:endParaRPr lang="en-US"/>
          </a:p>
        </p:txBody>
      </p:sp>
      <p:pic>
        <p:nvPicPr>
          <p:cNvPr id="4" name="Picture 3" descr="A white background with brown spots">
            <a:extLst>
              <a:ext uri="{FF2B5EF4-FFF2-40B4-BE49-F238E27FC236}">
                <a16:creationId xmlns:a16="http://schemas.microsoft.com/office/drawing/2014/main" id="{B1ACBFD0-D61B-260F-DF66-D2E9C9792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24600"/>
          </a:xfrm>
          <a:prstGeom prst="rect">
            <a:avLst/>
          </a:prstGeom>
        </p:spPr>
      </p:pic>
      <p:sp>
        <p:nvSpPr>
          <p:cNvPr id="7" name="Rectangle 6">
            <a:extLst>
              <a:ext uri="{FF2B5EF4-FFF2-40B4-BE49-F238E27FC236}">
                <a16:creationId xmlns:a16="http://schemas.microsoft.com/office/drawing/2014/main" id="{F3E4FDE5-4A27-EB5C-0AD5-95B99A56ED1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8" name="Title 4">
            <a:extLst>
              <a:ext uri="{FF2B5EF4-FFF2-40B4-BE49-F238E27FC236}">
                <a16:creationId xmlns:a16="http://schemas.microsoft.com/office/drawing/2014/main" id="{E4D8992D-4178-1369-90B4-9FC834517CA0}"/>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Model Evaluation</a:t>
            </a:r>
            <a:endParaRPr lang="en-US" sz="4000" dirty="0"/>
          </a:p>
        </p:txBody>
      </p:sp>
      <p:sp>
        <p:nvSpPr>
          <p:cNvPr id="9" name="Rectangle: Diagonal Corners Rounded 8">
            <a:extLst>
              <a:ext uri="{FF2B5EF4-FFF2-40B4-BE49-F238E27FC236}">
                <a16:creationId xmlns:a16="http://schemas.microsoft.com/office/drawing/2014/main" id="{1C7AEA4B-646E-D5FC-D2E5-254B0F332ADD}"/>
              </a:ext>
            </a:extLst>
          </p:cNvPr>
          <p:cNvSpPr/>
          <p:nvPr/>
        </p:nvSpPr>
        <p:spPr>
          <a:xfrm>
            <a:off x="838200" y="1431926"/>
            <a:ext cx="1295400" cy="5492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ResNet50</a:t>
            </a:r>
          </a:p>
        </p:txBody>
      </p:sp>
      <p:pic>
        <p:nvPicPr>
          <p:cNvPr id="2050" name="Picture 2">
            <a:extLst>
              <a:ext uri="{FF2B5EF4-FFF2-40B4-BE49-F238E27FC236}">
                <a16:creationId xmlns:a16="http://schemas.microsoft.com/office/drawing/2014/main" id="{E7A12E35-BEAD-B6E5-B617-A28FD9A55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063441"/>
            <a:ext cx="7196505" cy="29657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0F8C508-BFAC-A8A3-2C2B-2654AF783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057400"/>
            <a:ext cx="3898319"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132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rown spots&#10;&#10;Description automatically generated">
            <a:extLst>
              <a:ext uri="{FF2B5EF4-FFF2-40B4-BE49-F238E27FC236}">
                <a16:creationId xmlns:a16="http://schemas.microsoft.com/office/drawing/2014/main" id="{EBFF8483-7D84-52B7-E9A5-3EFB199C2BD9}"/>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sp>
        <p:nvSpPr>
          <p:cNvPr id="7" name="Title 4">
            <a:extLst>
              <a:ext uri="{FF2B5EF4-FFF2-40B4-BE49-F238E27FC236}">
                <a16:creationId xmlns:a16="http://schemas.microsoft.com/office/drawing/2014/main" id="{DBABF7B9-B8B6-80B0-1E42-D322988630FB}"/>
              </a:ext>
            </a:extLst>
          </p:cNvPr>
          <p:cNvSpPr txBox="1">
            <a:spLocks/>
          </p:cNvSpPr>
          <p:nvPr/>
        </p:nvSpPr>
        <p:spPr>
          <a:xfrm>
            <a:off x="198617" y="160336"/>
            <a:ext cx="11684000" cy="98266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t>Research Question</a:t>
            </a:r>
          </a:p>
        </p:txBody>
      </p:sp>
      <p:sp>
        <p:nvSpPr>
          <p:cNvPr id="8" name="Rectangle: Diagonal Corners Rounded 7">
            <a:extLst>
              <a:ext uri="{FF2B5EF4-FFF2-40B4-BE49-F238E27FC236}">
                <a16:creationId xmlns:a16="http://schemas.microsoft.com/office/drawing/2014/main" id="{B2BB043E-11BA-1027-D8AE-6A1FF8F903EB}"/>
              </a:ext>
            </a:extLst>
          </p:cNvPr>
          <p:cNvSpPr/>
          <p:nvPr/>
        </p:nvSpPr>
        <p:spPr>
          <a:xfrm>
            <a:off x="1201917" y="2864797"/>
            <a:ext cx="9677400" cy="982663"/>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Up to what extent machine and deep learning can be used in Dermatology?</a:t>
            </a:r>
          </a:p>
        </p:txBody>
      </p:sp>
      <p:sp>
        <p:nvSpPr>
          <p:cNvPr id="9" name="Rectangle: Diagonal Corners Rounded 8">
            <a:extLst>
              <a:ext uri="{FF2B5EF4-FFF2-40B4-BE49-F238E27FC236}">
                <a16:creationId xmlns:a16="http://schemas.microsoft.com/office/drawing/2014/main" id="{8A870598-0226-1363-757E-32613BCBF7EE}"/>
              </a:ext>
            </a:extLst>
          </p:cNvPr>
          <p:cNvSpPr/>
          <p:nvPr/>
        </p:nvSpPr>
        <p:spPr>
          <a:xfrm>
            <a:off x="1201917" y="4121458"/>
            <a:ext cx="9677400" cy="1066801"/>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How trustworthy and useful are the built models? </a:t>
            </a:r>
          </a:p>
          <a:p>
            <a:pPr algn="ctr"/>
            <a:r>
              <a:rPr lang="en-US" sz="2400" dirty="0">
                <a:latin typeface="Adobe Devanagari"/>
              </a:rPr>
              <a:t>How transparent is this technology?</a:t>
            </a:r>
          </a:p>
        </p:txBody>
      </p:sp>
      <p:sp>
        <p:nvSpPr>
          <p:cNvPr id="10" name="Rectangle: Diagonal Corners Rounded 9">
            <a:extLst>
              <a:ext uri="{FF2B5EF4-FFF2-40B4-BE49-F238E27FC236}">
                <a16:creationId xmlns:a16="http://schemas.microsoft.com/office/drawing/2014/main" id="{AD21E3FC-5B39-2B59-A4CB-00C1ED4BA4D7}"/>
              </a:ext>
            </a:extLst>
          </p:cNvPr>
          <p:cNvSpPr/>
          <p:nvPr/>
        </p:nvSpPr>
        <p:spPr>
          <a:xfrm>
            <a:off x="1201917" y="1523998"/>
            <a:ext cx="9677400" cy="1066801"/>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How to leverage machine and deep learning for enhanced dermatological care?</a:t>
            </a:r>
          </a:p>
        </p:txBody>
      </p:sp>
      <p:sp>
        <p:nvSpPr>
          <p:cNvPr id="2" name="Rectangle 1">
            <a:extLst>
              <a:ext uri="{FF2B5EF4-FFF2-40B4-BE49-F238E27FC236}">
                <a16:creationId xmlns:a16="http://schemas.microsoft.com/office/drawing/2014/main" id="{26724D1C-8338-A8C1-52A8-08F4FF5CE4D6}"/>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725102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0B0BD-0E98-A1FA-00AA-5A40C1A6D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60E16-5EA1-D47C-BBD8-6B9D192926EB}"/>
              </a:ext>
            </a:extLst>
          </p:cNvPr>
          <p:cNvSpPr>
            <a:spLocks noGrp="1"/>
          </p:cNvSpPr>
          <p:nvPr>
            <p:ph type="title"/>
          </p:nvPr>
        </p:nvSpPr>
        <p:spPr/>
        <p:txBody>
          <a:bodyPr/>
          <a:lstStyle/>
          <a:p>
            <a:endParaRPr lang="en-US"/>
          </a:p>
        </p:txBody>
      </p:sp>
      <p:pic>
        <p:nvPicPr>
          <p:cNvPr id="4" name="Picture 3" descr="A white background with brown spots">
            <a:extLst>
              <a:ext uri="{FF2B5EF4-FFF2-40B4-BE49-F238E27FC236}">
                <a16:creationId xmlns:a16="http://schemas.microsoft.com/office/drawing/2014/main" id="{6C3F7838-F307-F206-8C76-F1B5B77159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24600"/>
          </a:xfrm>
          <a:prstGeom prst="rect">
            <a:avLst/>
          </a:prstGeom>
        </p:spPr>
      </p:pic>
      <p:sp>
        <p:nvSpPr>
          <p:cNvPr id="7" name="Rectangle 6">
            <a:extLst>
              <a:ext uri="{FF2B5EF4-FFF2-40B4-BE49-F238E27FC236}">
                <a16:creationId xmlns:a16="http://schemas.microsoft.com/office/drawing/2014/main" id="{FAD06B7F-F682-F227-D7E1-125ADF8BDEB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8" name="Title 4">
            <a:extLst>
              <a:ext uri="{FF2B5EF4-FFF2-40B4-BE49-F238E27FC236}">
                <a16:creationId xmlns:a16="http://schemas.microsoft.com/office/drawing/2014/main" id="{E8C87C7A-073F-DB7C-BDF8-3FE56A2CD2A6}"/>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Model Evaluation</a:t>
            </a:r>
            <a:endParaRPr lang="en-US" sz="4000" dirty="0"/>
          </a:p>
        </p:txBody>
      </p:sp>
      <p:sp>
        <p:nvSpPr>
          <p:cNvPr id="9" name="Rectangle: Diagonal Corners Rounded 8">
            <a:extLst>
              <a:ext uri="{FF2B5EF4-FFF2-40B4-BE49-F238E27FC236}">
                <a16:creationId xmlns:a16="http://schemas.microsoft.com/office/drawing/2014/main" id="{D74A1B18-8F65-0837-38ED-0EE84CD75A92}"/>
              </a:ext>
            </a:extLst>
          </p:cNvPr>
          <p:cNvSpPr/>
          <p:nvPr/>
        </p:nvSpPr>
        <p:spPr>
          <a:xfrm>
            <a:off x="838200" y="1431926"/>
            <a:ext cx="1524000" cy="5492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EfficientNetB0</a:t>
            </a:r>
          </a:p>
        </p:txBody>
      </p:sp>
      <p:pic>
        <p:nvPicPr>
          <p:cNvPr id="10" name="Picture 9" descr="A graph of a graph of a graph&#10;&#10;Description automatically generated with medium confidence">
            <a:extLst>
              <a:ext uri="{FF2B5EF4-FFF2-40B4-BE49-F238E27FC236}">
                <a16:creationId xmlns:a16="http://schemas.microsoft.com/office/drawing/2014/main" id="{2C1141D5-408A-6B83-E513-F8237AD78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5652" y="2101100"/>
            <a:ext cx="6735322" cy="2775700"/>
          </a:xfrm>
          <a:prstGeom prst="rect">
            <a:avLst/>
          </a:prstGeom>
        </p:spPr>
      </p:pic>
      <p:pic>
        <p:nvPicPr>
          <p:cNvPr id="12" name="Picture 11" descr="A blue and white graph&#10;&#10;Description automatically generated">
            <a:extLst>
              <a:ext uri="{FF2B5EF4-FFF2-40B4-BE49-F238E27FC236}">
                <a16:creationId xmlns:a16="http://schemas.microsoft.com/office/drawing/2014/main" id="{B7466918-79E0-4B99-5415-ED2FD9F4A0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101100"/>
            <a:ext cx="3962400" cy="4104985"/>
          </a:xfrm>
          <a:prstGeom prst="rect">
            <a:avLst/>
          </a:prstGeom>
        </p:spPr>
      </p:pic>
    </p:spTree>
    <p:extLst>
      <p:ext uri="{BB962C8B-B14F-4D97-AF65-F5344CB8AC3E}">
        <p14:creationId xmlns:p14="http://schemas.microsoft.com/office/powerpoint/2010/main" val="1151854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D6939-7A47-FF18-792B-F1C1CBDAE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8226B-0BEC-4DC0-B0F5-782F1AEFF3EF}"/>
              </a:ext>
            </a:extLst>
          </p:cNvPr>
          <p:cNvSpPr>
            <a:spLocks noGrp="1"/>
          </p:cNvSpPr>
          <p:nvPr>
            <p:ph type="title"/>
          </p:nvPr>
        </p:nvSpPr>
        <p:spPr/>
        <p:txBody>
          <a:bodyPr/>
          <a:lstStyle/>
          <a:p>
            <a:endParaRPr lang="en-US"/>
          </a:p>
        </p:txBody>
      </p:sp>
      <p:pic>
        <p:nvPicPr>
          <p:cNvPr id="4" name="Picture 3" descr="A white background with brown spots">
            <a:extLst>
              <a:ext uri="{FF2B5EF4-FFF2-40B4-BE49-F238E27FC236}">
                <a16:creationId xmlns:a16="http://schemas.microsoft.com/office/drawing/2014/main" id="{F43EA409-F65C-ACAC-82D3-16A4A04B5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24600"/>
          </a:xfrm>
          <a:prstGeom prst="rect">
            <a:avLst/>
          </a:prstGeom>
        </p:spPr>
      </p:pic>
      <p:sp>
        <p:nvSpPr>
          <p:cNvPr id="7" name="Rectangle 6">
            <a:extLst>
              <a:ext uri="{FF2B5EF4-FFF2-40B4-BE49-F238E27FC236}">
                <a16:creationId xmlns:a16="http://schemas.microsoft.com/office/drawing/2014/main" id="{603FCD66-E1BB-45EC-A6D5-46A8312DD7D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8" name="Title 4">
            <a:extLst>
              <a:ext uri="{FF2B5EF4-FFF2-40B4-BE49-F238E27FC236}">
                <a16:creationId xmlns:a16="http://schemas.microsoft.com/office/drawing/2014/main" id="{A01E3A8B-5C4F-60A4-F7D0-636CC8CCF145}"/>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Model Evaluation</a:t>
            </a:r>
            <a:endParaRPr lang="en-US" sz="4000" dirty="0"/>
          </a:p>
        </p:txBody>
      </p:sp>
      <p:sp>
        <p:nvSpPr>
          <p:cNvPr id="9" name="Rectangle: Diagonal Corners Rounded 8">
            <a:extLst>
              <a:ext uri="{FF2B5EF4-FFF2-40B4-BE49-F238E27FC236}">
                <a16:creationId xmlns:a16="http://schemas.microsoft.com/office/drawing/2014/main" id="{DEAD05E1-F965-B7EC-7B09-1D77A584DCD2}"/>
              </a:ext>
            </a:extLst>
          </p:cNvPr>
          <p:cNvSpPr/>
          <p:nvPr/>
        </p:nvSpPr>
        <p:spPr>
          <a:xfrm>
            <a:off x="838200" y="1431926"/>
            <a:ext cx="3784600" cy="7016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Accuracy Comparison of Models</a:t>
            </a:r>
          </a:p>
        </p:txBody>
      </p:sp>
      <p:pic>
        <p:nvPicPr>
          <p:cNvPr id="1026" name="Picture 2">
            <a:extLst>
              <a:ext uri="{FF2B5EF4-FFF2-40B4-BE49-F238E27FC236}">
                <a16:creationId xmlns:a16="http://schemas.microsoft.com/office/drawing/2014/main" id="{91D89DEE-6C27-4E34-64AA-F7B0A9C53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395834"/>
            <a:ext cx="510540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036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26CA3-FA9C-7668-8179-860C10573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275C9D-AA72-9CCF-9C0D-3033DD538433}"/>
              </a:ext>
            </a:extLst>
          </p:cNvPr>
          <p:cNvSpPr>
            <a:spLocks noGrp="1"/>
          </p:cNvSpPr>
          <p:nvPr>
            <p:ph type="title"/>
          </p:nvPr>
        </p:nvSpPr>
        <p:spPr/>
        <p:txBody>
          <a:bodyPr/>
          <a:lstStyle/>
          <a:p>
            <a:endParaRPr lang="en-US"/>
          </a:p>
        </p:txBody>
      </p:sp>
      <p:pic>
        <p:nvPicPr>
          <p:cNvPr id="4" name="Picture 3" descr="A white background with brown spots">
            <a:extLst>
              <a:ext uri="{FF2B5EF4-FFF2-40B4-BE49-F238E27FC236}">
                <a16:creationId xmlns:a16="http://schemas.microsoft.com/office/drawing/2014/main" id="{8CBA33B9-F8E3-EBDE-A066-CA4B6672F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24600"/>
          </a:xfrm>
          <a:prstGeom prst="rect">
            <a:avLst/>
          </a:prstGeom>
        </p:spPr>
      </p:pic>
      <p:sp>
        <p:nvSpPr>
          <p:cNvPr id="7" name="Rectangle 6">
            <a:extLst>
              <a:ext uri="{FF2B5EF4-FFF2-40B4-BE49-F238E27FC236}">
                <a16:creationId xmlns:a16="http://schemas.microsoft.com/office/drawing/2014/main" id="{7DA28CBB-EC7F-3C70-3808-65680D7B7F8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8" name="Title 4">
            <a:extLst>
              <a:ext uri="{FF2B5EF4-FFF2-40B4-BE49-F238E27FC236}">
                <a16:creationId xmlns:a16="http://schemas.microsoft.com/office/drawing/2014/main" id="{99988AEB-DD52-D915-F661-161898DDE08E}"/>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Testing Best Model</a:t>
            </a:r>
            <a:endParaRPr lang="en-US" sz="4000" dirty="0"/>
          </a:p>
        </p:txBody>
      </p:sp>
      <p:sp>
        <p:nvSpPr>
          <p:cNvPr id="9" name="Rectangle: Diagonal Corners Rounded 8">
            <a:extLst>
              <a:ext uri="{FF2B5EF4-FFF2-40B4-BE49-F238E27FC236}">
                <a16:creationId xmlns:a16="http://schemas.microsoft.com/office/drawing/2014/main" id="{EAF64257-1C35-7153-869F-DBD6AD6075AD}"/>
              </a:ext>
            </a:extLst>
          </p:cNvPr>
          <p:cNvSpPr/>
          <p:nvPr/>
        </p:nvSpPr>
        <p:spPr>
          <a:xfrm>
            <a:off x="838200" y="1431926"/>
            <a:ext cx="2209800" cy="5492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Testing Best Model Validation Data</a:t>
            </a:r>
          </a:p>
        </p:txBody>
      </p:sp>
      <p:pic>
        <p:nvPicPr>
          <p:cNvPr id="5" name="Picture 4">
            <a:extLst>
              <a:ext uri="{FF2B5EF4-FFF2-40B4-BE49-F238E27FC236}">
                <a16:creationId xmlns:a16="http://schemas.microsoft.com/office/drawing/2014/main" id="{48D4596A-CFDF-5B1E-CC17-AAC9392EAC62}"/>
              </a:ext>
            </a:extLst>
          </p:cNvPr>
          <p:cNvPicPr>
            <a:picLocks noChangeAspect="1"/>
          </p:cNvPicPr>
          <p:nvPr/>
        </p:nvPicPr>
        <p:blipFill>
          <a:blip r:embed="rId3"/>
          <a:stretch>
            <a:fillRect/>
          </a:stretch>
        </p:blipFill>
        <p:spPr>
          <a:xfrm>
            <a:off x="3429000" y="1410493"/>
            <a:ext cx="3429000" cy="3816145"/>
          </a:xfrm>
          <a:prstGeom prst="rect">
            <a:avLst/>
          </a:prstGeom>
        </p:spPr>
      </p:pic>
      <p:pic>
        <p:nvPicPr>
          <p:cNvPr id="11" name="Picture 10">
            <a:extLst>
              <a:ext uri="{FF2B5EF4-FFF2-40B4-BE49-F238E27FC236}">
                <a16:creationId xmlns:a16="http://schemas.microsoft.com/office/drawing/2014/main" id="{EBF3E543-98FA-C4F6-6CDB-AF4B23465340}"/>
              </a:ext>
            </a:extLst>
          </p:cNvPr>
          <p:cNvPicPr>
            <a:picLocks noChangeAspect="1"/>
          </p:cNvPicPr>
          <p:nvPr/>
        </p:nvPicPr>
        <p:blipFill>
          <a:blip r:embed="rId4"/>
          <a:stretch>
            <a:fillRect/>
          </a:stretch>
        </p:blipFill>
        <p:spPr>
          <a:xfrm>
            <a:off x="7315200" y="1410493"/>
            <a:ext cx="3610287" cy="3786960"/>
          </a:xfrm>
          <a:prstGeom prst="rect">
            <a:avLst/>
          </a:prstGeom>
        </p:spPr>
      </p:pic>
    </p:spTree>
    <p:extLst>
      <p:ext uri="{BB962C8B-B14F-4D97-AF65-F5344CB8AC3E}">
        <p14:creationId xmlns:p14="http://schemas.microsoft.com/office/powerpoint/2010/main" val="2953117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0F930-86E4-542F-6AC6-5A098A5236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F07016B-5CD9-D414-4B7D-D969848BD6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1224E532-28B4-905A-F068-987D2BF5B7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9" name="Title 4">
            <a:extLst>
              <a:ext uri="{FF2B5EF4-FFF2-40B4-BE49-F238E27FC236}">
                <a16:creationId xmlns:a16="http://schemas.microsoft.com/office/drawing/2014/main" id="{BB3977EA-A566-3BEF-ACFE-E8DAE1116D4E}"/>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Backend Implementation</a:t>
            </a:r>
          </a:p>
        </p:txBody>
      </p:sp>
      <p:pic>
        <p:nvPicPr>
          <p:cNvPr id="12" name="Picture 11">
            <a:extLst>
              <a:ext uri="{FF2B5EF4-FFF2-40B4-BE49-F238E27FC236}">
                <a16:creationId xmlns:a16="http://schemas.microsoft.com/office/drawing/2014/main" id="{4E723929-2797-CB4A-F9EE-73C6E471AACD}"/>
              </a:ext>
            </a:extLst>
          </p:cNvPr>
          <p:cNvPicPr>
            <a:picLocks noChangeAspect="1"/>
          </p:cNvPicPr>
          <p:nvPr/>
        </p:nvPicPr>
        <p:blipFill>
          <a:blip r:embed="rId3"/>
          <a:stretch>
            <a:fillRect/>
          </a:stretch>
        </p:blipFill>
        <p:spPr>
          <a:xfrm>
            <a:off x="2286000" y="1219200"/>
            <a:ext cx="7467600" cy="4620854"/>
          </a:xfrm>
          <a:prstGeom prst="rect">
            <a:avLst/>
          </a:prstGeom>
        </p:spPr>
      </p:pic>
    </p:spTree>
    <p:extLst>
      <p:ext uri="{BB962C8B-B14F-4D97-AF65-F5344CB8AC3E}">
        <p14:creationId xmlns:p14="http://schemas.microsoft.com/office/powerpoint/2010/main" val="330736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38586-768F-EAF0-E89B-5E4D9F29E78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72FFB11-010F-0986-4E77-F59552AE1E7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C95C9221-8724-6BF8-85C9-2FB3C1017A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9" name="Title 4">
            <a:extLst>
              <a:ext uri="{FF2B5EF4-FFF2-40B4-BE49-F238E27FC236}">
                <a16:creationId xmlns:a16="http://schemas.microsoft.com/office/drawing/2014/main" id="{3DF7A39A-0D8E-6B1F-F213-8253E4E872AD}"/>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Backend Implementation</a:t>
            </a:r>
          </a:p>
        </p:txBody>
      </p:sp>
      <p:pic>
        <p:nvPicPr>
          <p:cNvPr id="5" name="Picture 4">
            <a:extLst>
              <a:ext uri="{FF2B5EF4-FFF2-40B4-BE49-F238E27FC236}">
                <a16:creationId xmlns:a16="http://schemas.microsoft.com/office/drawing/2014/main" id="{4655FFB4-40BE-6E5A-997A-E1B64BBE5C5E}"/>
              </a:ext>
            </a:extLst>
          </p:cNvPr>
          <p:cNvPicPr>
            <a:picLocks noChangeAspect="1"/>
          </p:cNvPicPr>
          <p:nvPr/>
        </p:nvPicPr>
        <p:blipFill>
          <a:blip r:embed="rId3"/>
          <a:stretch>
            <a:fillRect/>
          </a:stretch>
        </p:blipFill>
        <p:spPr>
          <a:xfrm>
            <a:off x="457200" y="2272334"/>
            <a:ext cx="5834654" cy="2375866"/>
          </a:xfrm>
          <a:prstGeom prst="rect">
            <a:avLst/>
          </a:prstGeom>
        </p:spPr>
      </p:pic>
      <p:pic>
        <p:nvPicPr>
          <p:cNvPr id="7" name="Picture 6">
            <a:extLst>
              <a:ext uri="{FF2B5EF4-FFF2-40B4-BE49-F238E27FC236}">
                <a16:creationId xmlns:a16="http://schemas.microsoft.com/office/drawing/2014/main" id="{F0D7596B-63B3-5147-D978-51DF6F8F864F}"/>
              </a:ext>
            </a:extLst>
          </p:cNvPr>
          <p:cNvPicPr>
            <a:picLocks noChangeAspect="1"/>
          </p:cNvPicPr>
          <p:nvPr/>
        </p:nvPicPr>
        <p:blipFill>
          <a:blip r:embed="rId4"/>
          <a:stretch>
            <a:fillRect/>
          </a:stretch>
        </p:blipFill>
        <p:spPr>
          <a:xfrm>
            <a:off x="6400800" y="1130617"/>
            <a:ext cx="5633079" cy="4736783"/>
          </a:xfrm>
          <a:prstGeom prst="rect">
            <a:avLst/>
          </a:prstGeom>
        </p:spPr>
      </p:pic>
    </p:spTree>
    <p:extLst>
      <p:ext uri="{BB962C8B-B14F-4D97-AF65-F5344CB8AC3E}">
        <p14:creationId xmlns:p14="http://schemas.microsoft.com/office/powerpoint/2010/main" val="1351203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9" name="Title 4">
            <a:extLst>
              <a:ext uri="{FF2B5EF4-FFF2-40B4-BE49-F238E27FC236}">
                <a16:creationId xmlns:a16="http://schemas.microsoft.com/office/drawing/2014/main" id="{05E68A5A-C325-530B-65C8-7D56FDB01E4F}"/>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Backend Implementation</a:t>
            </a:r>
          </a:p>
        </p:txBody>
      </p:sp>
      <p:pic>
        <p:nvPicPr>
          <p:cNvPr id="11" name="Picture 10">
            <a:extLst>
              <a:ext uri="{FF2B5EF4-FFF2-40B4-BE49-F238E27FC236}">
                <a16:creationId xmlns:a16="http://schemas.microsoft.com/office/drawing/2014/main" id="{4C2016FF-47AE-9AC9-F15F-5099071665AE}"/>
              </a:ext>
            </a:extLst>
          </p:cNvPr>
          <p:cNvPicPr>
            <a:picLocks noChangeAspect="1"/>
          </p:cNvPicPr>
          <p:nvPr/>
        </p:nvPicPr>
        <p:blipFill>
          <a:blip r:embed="rId3"/>
          <a:stretch>
            <a:fillRect/>
          </a:stretch>
        </p:blipFill>
        <p:spPr>
          <a:xfrm>
            <a:off x="685801" y="1143000"/>
            <a:ext cx="5518936" cy="2795983"/>
          </a:xfrm>
          <a:prstGeom prst="rect">
            <a:avLst/>
          </a:prstGeom>
        </p:spPr>
      </p:pic>
      <p:pic>
        <p:nvPicPr>
          <p:cNvPr id="15" name="Picture 14">
            <a:extLst>
              <a:ext uri="{FF2B5EF4-FFF2-40B4-BE49-F238E27FC236}">
                <a16:creationId xmlns:a16="http://schemas.microsoft.com/office/drawing/2014/main" id="{5920006B-80FB-B78A-AF2D-C306FC3B99DB}"/>
              </a:ext>
            </a:extLst>
          </p:cNvPr>
          <p:cNvPicPr>
            <a:picLocks noChangeAspect="1"/>
          </p:cNvPicPr>
          <p:nvPr/>
        </p:nvPicPr>
        <p:blipFill>
          <a:blip r:embed="rId4"/>
          <a:stretch>
            <a:fillRect/>
          </a:stretch>
        </p:blipFill>
        <p:spPr>
          <a:xfrm>
            <a:off x="685800" y="3994645"/>
            <a:ext cx="5518937" cy="2253754"/>
          </a:xfrm>
          <a:prstGeom prst="rect">
            <a:avLst/>
          </a:prstGeom>
        </p:spPr>
      </p:pic>
      <p:pic>
        <p:nvPicPr>
          <p:cNvPr id="17" name="Picture 16">
            <a:extLst>
              <a:ext uri="{FF2B5EF4-FFF2-40B4-BE49-F238E27FC236}">
                <a16:creationId xmlns:a16="http://schemas.microsoft.com/office/drawing/2014/main" id="{B247358F-8FCD-DBB0-74D2-55A1B307A433}"/>
              </a:ext>
            </a:extLst>
          </p:cNvPr>
          <p:cNvPicPr>
            <a:picLocks noChangeAspect="1"/>
          </p:cNvPicPr>
          <p:nvPr/>
        </p:nvPicPr>
        <p:blipFill>
          <a:blip r:embed="rId5"/>
          <a:stretch>
            <a:fillRect/>
          </a:stretch>
        </p:blipFill>
        <p:spPr>
          <a:xfrm>
            <a:off x="6781800" y="1219200"/>
            <a:ext cx="4701930" cy="4724400"/>
          </a:xfrm>
          <a:prstGeom prst="rect">
            <a:avLst/>
          </a:prstGeom>
        </p:spPr>
      </p:pic>
    </p:spTree>
    <p:extLst>
      <p:ext uri="{BB962C8B-B14F-4D97-AF65-F5344CB8AC3E}">
        <p14:creationId xmlns:p14="http://schemas.microsoft.com/office/powerpoint/2010/main" val="3473521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2E21D-F769-D35F-2BE4-A205A42F354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932687-24C8-CD44-1DC1-AB414D5D5EC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D11B773C-DE44-5D85-02F2-CD56B23564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9" name="Title 4">
            <a:extLst>
              <a:ext uri="{FF2B5EF4-FFF2-40B4-BE49-F238E27FC236}">
                <a16:creationId xmlns:a16="http://schemas.microsoft.com/office/drawing/2014/main" id="{8E13F9FE-AD6F-D6EB-9FB1-2346BE71437B}"/>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Backend Implementation</a:t>
            </a:r>
          </a:p>
        </p:txBody>
      </p:sp>
      <p:pic>
        <p:nvPicPr>
          <p:cNvPr id="6" name="Picture 5">
            <a:extLst>
              <a:ext uri="{FF2B5EF4-FFF2-40B4-BE49-F238E27FC236}">
                <a16:creationId xmlns:a16="http://schemas.microsoft.com/office/drawing/2014/main" id="{AA4D0BF1-4532-02B7-80A0-7AA296943E55}"/>
              </a:ext>
            </a:extLst>
          </p:cNvPr>
          <p:cNvPicPr>
            <a:picLocks noChangeAspect="1"/>
          </p:cNvPicPr>
          <p:nvPr/>
        </p:nvPicPr>
        <p:blipFill>
          <a:blip r:embed="rId3"/>
          <a:stretch>
            <a:fillRect/>
          </a:stretch>
        </p:blipFill>
        <p:spPr>
          <a:xfrm>
            <a:off x="533400" y="2286000"/>
            <a:ext cx="5444298" cy="2267447"/>
          </a:xfrm>
          <a:prstGeom prst="rect">
            <a:avLst/>
          </a:prstGeom>
        </p:spPr>
      </p:pic>
      <p:pic>
        <p:nvPicPr>
          <p:cNvPr id="10" name="Picture 9">
            <a:extLst>
              <a:ext uri="{FF2B5EF4-FFF2-40B4-BE49-F238E27FC236}">
                <a16:creationId xmlns:a16="http://schemas.microsoft.com/office/drawing/2014/main" id="{1D0ECD7F-33B3-55E9-79AA-134CD724725D}"/>
              </a:ext>
            </a:extLst>
          </p:cNvPr>
          <p:cNvPicPr>
            <a:picLocks noChangeAspect="1"/>
          </p:cNvPicPr>
          <p:nvPr/>
        </p:nvPicPr>
        <p:blipFill>
          <a:blip r:embed="rId4"/>
          <a:stretch>
            <a:fillRect/>
          </a:stretch>
        </p:blipFill>
        <p:spPr>
          <a:xfrm>
            <a:off x="6610947" y="1143000"/>
            <a:ext cx="5047653" cy="4912063"/>
          </a:xfrm>
          <a:prstGeom prst="rect">
            <a:avLst/>
          </a:prstGeom>
        </p:spPr>
      </p:pic>
    </p:spTree>
    <p:extLst>
      <p:ext uri="{BB962C8B-B14F-4D97-AF65-F5344CB8AC3E}">
        <p14:creationId xmlns:p14="http://schemas.microsoft.com/office/powerpoint/2010/main" val="10770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7" name="Title 4">
            <a:extLst>
              <a:ext uri="{FF2B5EF4-FFF2-40B4-BE49-F238E27FC236}">
                <a16:creationId xmlns:a16="http://schemas.microsoft.com/office/drawing/2014/main" id="{B5D59591-9762-5EA1-D968-EAAF1FD99412}"/>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Future Works</a:t>
            </a:r>
          </a:p>
        </p:txBody>
      </p:sp>
      <p:sp>
        <p:nvSpPr>
          <p:cNvPr id="8" name="Rectangle: Diagonal Corners Rounded 7">
            <a:extLst>
              <a:ext uri="{FF2B5EF4-FFF2-40B4-BE49-F238E27FC236}">
                <a16:creationId xmlns:a16="http://schemas.microsoft.com/office/drawing/2014/main" id="{C9570030-DC18-9D7C-A871-255B0655FB60}"/>
              </a:ext>
            </a:extLst>
          </p:cNvPr>
          <p:cNvSpPr/>
          <p:nvPr/>
        </p:nvSpPr>
        <p:spPr>
          <a:xfrm>
            <a:off x="5536557" y="533400"/>
            <a:ext cx="6350643" cy="676146"/>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Novelty</a:t>
            </a:r>
          </a:p>
          <a:p>
            <a:pPr algn="ctr"/>
            <a:r>
              <a:rPr lang="en-US" sz="1600" dirty="0">
                <a:latin typeface="Adobe Devanagari"/>
              </a:rPr>
              <a:t>Explore the use of Siamese Neural Networks for acne severity detection</a:t>
            </a:r>
          </a:p>
        </p:txBody>
      </p:sp>
      <p:sp>
        <p:nvSpPr>
          <p:cNvPr id="9" name="Rectangle: Diagonal Corners Rounded 8">
            <a:extLst>
              <a:ext uri="{FF2B5EF4-FFF2-40B4-BE49-F238E27FC236}">
                <a16:creationId xmlns:a16="http://schemas.microsoft.com/office/drawing/2014/main" id="{9FBD95BF-E7CB-D8D8-37F3-466B280CD824}"/>
              </a:ext>
            </a:extLst>
          </p:cNvPr>
          <p:cNvSpPr/>
          <p:nvPr/>
        </p:nvSpPr>
        <p:spPr>
          <a:xfrm>
            <a:off x="5562600" y="1295400"/>
            <a:ext cx="6350643" cy="160985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Localization</a:t>
            </a:r>
          </a:p>
          <a:p>
            <a:pPr algn="ctr"/>
            <a:r>
              <a:rPr lang="en-US" sz="1600" dirty="0">
                <a:latin typeface="Adobe Devanagari"/>
              </a:rPr>
              <a:t>Implement Faster R-CNN (Region-based Convolutional Neural Network) for acne lesion localization. This would allow the model to not only classify images as acne/non-acne but also identify the specific location of acne lesions within the image</a:t>
            </a:r>
          </a:p>
        </p:txBody>
      </p:sp>
      <p:sp>
        <p:nvSpPr>
          <p:cNvPr id="11" name="Rectangle: Diagonal Corners Rounded 10">
            <a:extLst>
              <a:ext uri="{FF2B5EF4-FFF2-40B4-BE49-F238E27FC236}">
                <a16:creationId xmlns:a16="http://schemas.microsoft.com/office/drawing/2014/main" id="{9ED8F8FD-F463-039C-5B23-F10A1D8FFAFA}"/>
              </a:ext>
            </a:extLst>
          </p:cNvPr>
          <p:cNvSpPr/>
          <p:nvPr/>
        </p:nvSpPr>
        <p:spPr>
          <a:xfrm>
            <a:off x="5562600" y="2981454"/>
            <a:ext cx="6350643" cy="990600"/>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Explainable AI (XAI)</a:t>
            </a:r>
          </a:p>
          <a:p>
            <a:pPr algn="ctr"/>
            <a:r>
              <a:rPr lang="en-US" sz="1600" dirty="0">
                <a:latin typeface="Adobe Devanagari"/>
              </a:rPr>
              <a:t>Incorporate Explainable AI techniques (e.g., Grad-CAM, LIME) to provide insights into the model's decision-making process</a:t>
            </a:r>
          </a:p>
        </p:txBody>
      </p:sp>
      <p:sp>
        <p:nvSpPr>
          <p:cNvPr id="13" name="Rectangle: Diagonal Corners Rounded 12">
            <a:extLst>
              <a:ext uri="{FF2B5EF4-FFF2-40B4-BE49-F238E27FC236}">
                <a16:creationId xmlns:a16="http://schemas.microsoft.com/office/drawing/2014/main" id="{CABD6D72-A954-04D9-D053-B4C60241EB64}"/>
              </a:ext>
            </a:extLst>
          </p:cNvPr>
          <p:cNvSpPr/>
          <p:nvPr/>
        </p:nvSpPr>
        <p:spPr>
          <a:xfrm>
            <a:off x="5562600" y="4038600"/>
            <a:ext cx="6350643" cy="904746"/>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Model Enhancement</a:t>
            </a:r>
          </a:p>
          <a:p>
            <a:pPr algn="ctr"/>
            <a:r>
              <a:rPr lang="en-US" sz="1600" dirty="0">
                <a:latin typeface="Adobe Devanagari"/>
              </a:rPr>
              <a:t>Continue to explore and implement techniques to enhance the performance of the deep learning</a:t>
            </a:r>
            <a:r>
              <a:rPr lang="en-US" sz="1600" b="1" dirty="0">
                <a:latin typeface="Adobe Devanagari"/>
              </a:rPr>
              <a:t> </a:t>
            </a:r>
            <a:endParaRPr lang="en-US" sz="1600" dirty="0">
              <a:latin typeface="Adobe Devanagari"/>
            </a:endParaRPr>
          </a:p>
        </p:txBody>
      </p:sp>
      <p:sp>
        <p:nvSpPr>
          <p:cNvPr id="14" name="Rectangle: Diagonal Corners Rounded 13">
            <a:extLst>
              <a:ext uri="{FF2B5EF4-FFF2-40B4-BE49-F238E27FC236}">
                <a16:creationId xmlns:a16="http://schemas.microsoft.com/office/drawing/2014/main" id="{8EC49216-6CE2-4534-7E18-13AD034AEC0B}"/>
              </a:ext>
            </a:extLst>
          </p:cNvPr>
          <p:cNvSpPr/>
          <p:nvPr/>
        </p:nvSpPr>
        <p:spPr>
          <a:xfrm>
            <a:off x="825500" y="2059117"/>
            <a:ext cx="4216400" cy="1819146"/>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latin typeface="Adobe Devanagari"/>
              </a:rPr>
              <a:t>      </a:t>
            </a:r>
            <a:r>
              <a:rPr lang="en-US" b="1" dirty="0">
                <a:latin typeface="Adobe Devanagari"/>
              </a:rPr>
              <a:t>Future Work ~ 50%</a:t>
            </a:r>
            <a:endParaRPr lang="en-US" sz="1600" b="1" dirty="0">
              <a:latin typeface="Adobe Devanagari"/>
            </a:endParaRPr>
          </a:p>
        </p:txBody>
      </p:sp>
      <p:sp>
        <p:nvSpPr>
          <p:cNvPr id="15" name="Rectangle: Diagonal Corners Rounded 14">
            <a:extLst>
              <a:ext uri="{FF2B5EF4-FFF2-40B4-BE49-F238E27FC236}">
                <a16:creationId xmlns:a16="http://schemas.microsoft.com/office/drawing/2014/main" id="{3880A971-F46B-0E62-5CAE-FDED4CFF1B7C}"/>
              </a:ext>
            </a:extLst>
          </p:cNvPr>
          <p:cNvSpPr/>
          <p:nvPr/>
        </p:nvSpPr>
        <p:spPr>
          <a:xfrm>
            <a:off x="5562600" y="5038854"/>
            <a:ext cx="6350643" cy="904746"/>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UI/UX</a:t>
            </a:r>
          </a:p>
          <a:p>
            <a:pPr algn="ctr"/>
            <a:r>
              <a:rPr lang="en-US" sz="1600" dirty="0">
                <a:latin typeface="Adobe Devanagari"/>
              </a:rPr>
              <a:t>Create a User-Friendly Web Application for Users</a:t>
            </a:r>
          </a:p>
        </p:txBody>
      </p:sp>
      <p:graphicFrame>
        <p:nvGraphicFramePr>
          <p:cNvPr id="17" name="Chart 16">
            <a:extLst>
              <a:ext uri="{FF2B5EF4-FFF2-40B4-BE49-F238E27FC236}">
                <a16:creationId xmlns:a16="http://schemas.microsoft.com/office/drawing/2014/main" id="{CB77DCCE-2FD5-9267-935B-A52EB9011A5D}"/>
              </a:ext>
            </a:extLst>
          </p:cNvPr>
          <p:cNvGraphicFramePr/>
          <p:nvPr>
            <p:extLst>
              <p:ext uri="{D42A27DB-BD31-4B8C-83A1-F6EECF244321}">
                <p14:modId xmlns:p14="http://schemas.microsoft.com/office/powerpoint/2010/main" val="2088762546"/>
              </p:ext>
            </p:extLst>
          </p:nvPr>
        </p:nvGraphicFramePr>
        <p:xfrm>
          <a:off x="3276600" y="2414599"/>
          <a:ext cx="1562100" cy="11337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82778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2E59-8AB0-6AB3-B18E-BC18EAA263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DC44FE-8A36-7F6D-0BD3-D3CC3837571D}"/>
              </a:ext>
            </a:extLst>
          </p:cNvPr>
          <p:cNvSpPr>
            <a:spLocks noGrp="1"/>
          </p:cNvSpPr>
          <p:nvPr>
            <p:ph idx="1"/>
          </p:nvPr>
        </p:nvSpPr>
        <p:spPr/>
        <p:txBody>
          <a:bodyPr/>
          <a:lstStyle/>
          <a:p>
            <a:endParaRPr lang="en-US"/>
          </a:p>
        </p:txBody>
      </p:sp>
      <p:pic>
        <p:nvPicPr>
          <p:cNvPr id="4" name="Picture 3" descr="A white surface with a pink background&#10;&#10;Description automatically generated">
            <a:extLst>
              <a:ext uri="{FF2B5EF4-FFF2-40B4-BE49-F238E27FC236}">
                <a16:creationId xmlns:a16="http://schemas.microsoft.com/office/drawing/2014/main" id="{D2A615AB-DBE2-E7B7-E9A1-D34D8A86DD01}"/>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Rectangle 4">
            <a:extLst>
              <a:ext uri="{FF2B5EF4-FFF2-40B4-BE49-F238E27FC236}">
                <a16:creationId xmlns:a16="http://schemas.microsoft.com/office/drawing/2014/main" id="{DA69DBB1-788A-4706-D863-03D7CD7F142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6" name="TextBox 5">
            <a:extLst>
              <a:ext uri="{FF2B5EF4-FFF2-40B4-BE49-F238E27FC236}">
                <a16:creationId xmlns:a16="http://schemas.microsoft.com/office/drawing/2014/main" id="{0E01F11D-6234-E040-CE74-0618D3D0E52E}"/>
              </a:ext>
            </a:extLst>
          </p:cNvPr>
          <p:cNvSpPr txBox="1"/>
          <p:nvPr/>
        </p:nvSpPr>
        <p:spPr>
          <a:xfrm>
            <a:off x="645160" y="1096962"/>
            <a:ext cx="10901680" cy="5001369"/>
          </a:xfrm>
          <a:prstGeom prst="rect">
            <a:avLst/>
          </a:prstGeom>
          <a:noFill/>
        </p:spPr>
        <p:txBody>
          <a:bodyPr wrap="square" rtlCol="0">
            <a:spAutoFit/>
          </a:bodyPr>
          <a:lstStyle/>
          <a:p>
            <a:r>
              <a:rPr lang="en-US" sz="1700" b="1" dirty="0">
                <a:latin typeface="Adobe Devanagari"/>
              </a:rPr>
              <a:t>[1] </a:t>
            </a:r>
            <a:r>
              <a:rPr lang="en-US" sz="1700" dirty="0">
                <a:latin typeface="Adobe Devanagari"/>
              </a:rPr>
              <a:t>Rohit Yadav , </a:t>
            </a:r>
            <a:r>
              <a:rPr lang="en-US" sz="1700" dirty="0" err="1">
                <a:latin typeface="Adobe Devanagari"/>
              </a:rPr>
              <a:t>Aashika</a:t>
            </a:r>
            <a:r>
              <a:rPr lang="en-US" sz="1700" dirty="0">
                <a:latin typeface="Adobe Devanagari"/>
              </a:rPr>
              <a:t> </a:t>
            </a:r>
            <a:r>
              <a:rPr lang="en-US" sz="1700" dirty="0" err="1">
                <a:latin typeface="Adobe Devanagari"/>
              </a:rPr>
              <a:t>jain</a:t>
            </a:r>
            <a:r>
              <a:rPr lang="en-US" sz="1700" dirty="0">
                <a:latin typeface="Adobe Devanagari"/>
              </a:rPr>
              <a:t> , Sanjiv Sharma . “Acne Detection Care System using Deep Learning”. </a:t>
            </a:r>
            <a:r>
              <a:rPr lang="en-US" sz="1700" i="1" dirty="0">
                <a:latin typeface="Adobe Devanagari"/>
              </a:rPr>
              <a:t>2024 11th International Conference on Reliability, Infocom Technologies and Optimization (Trends and Future Directions) (ICRITO) </a:t>
            </a:r>
            <a:r>
              <a:rPr lang="en-US" sz="1700" dirty="0">
                <a:latin typeface="Adobe Devanagari"/>
              </a:rPr>
              <a:t>| 979-8-3503-5035-7/24/$31.00 ©2024 IEEE | DOI: 10.1109/ICRITO61523.2024.1052241</a:t>
            </a:r>
          </a:p>
          <a:p>
            <a:endParaRPr lang="en-US" sz="1700" dirty="0">
              <a:latin typeface="Adobe Devanagari"/>
            </a:endParaRPr>
          </a:p>
          <a:p>
            <a:r>
              <a:rPr lang="en-US" sz="1700" b="1" dirty="0">
                <a:latin typeface="Adobe Devanagari"/>
              </a:rPr>
              <a:t>[2] </a:t>
            </a:r>
            <a:r>
              <a:rPr lang="en-US" sz="1700" dirty="0" err="1">
                <a:latin typeface="Adobe Devanagari"/>
              </a:rPr>
              <a:t>Krithika</a:t>
            </a:r>
            <a:r>
              <a:rPr lang="en-US" sz="1700" dirty="0">
                <a:latin typeface="Adobe Devanagari"/>
              </a:rPr>
              <a:t> Naidu , omkar Kareppa , </a:t>
            </a:r>
            <a:r>
              <a:rPr lang="en-US" sz="1700" dirty="0" err="1">
                <a:latin typeface="Adobe Devanagari"/>
              </a:rPr>
              <a:t>Sridha</a:t>
            </a:r>
            <a:r>
              <a:rPr lang="en-US" sz="1700" dirty="0">
                <a:latin typeface="Adobe Devanagari"/>
              </a:rPr>
              <a:t> Menon , Chitra </a:t>
            </a:r>
            <a:r>
              <a:rPr lang="en-US" sz="1700" dirty="0" err="1">
                <a:latin typeface="Adobe Devanagari"/>
              </a:rPr>
              <a:t>Bhole</a:t>
            </a:r>
            <a:r>
              <a:rPr lang="en-US" sz="1700" dirty="0">
                <a:latin typeface="Adobe Devanagari"/>
              </a:rPr>
              <a:t> , </a:t>
            </a:r>
            <a:r>
              <a:rPr lang="en-US" sz="1700" dirty="0" err="1">
                <a:latin typeface="Adobe Devanagari"/>
              </a:rPr>
              <a:t>Dr.Shital</a:t>
            </a:r>
            <a:r>
              <a:rPr lang="en-US" sz="1700" dirty="0">
                <a:latin typeface="Adobe Devanagari"/>
              </a:rPr>
              <a:t> Poojary . “</a:t>
            </a:r>
            <a:r>
              <a:rPr lang="en-US" sz="1700" dirty="0" err="1">
                <a:latin typeface="Adobe Devanagari"/>
              </a:rPr>
              <a:t>Dermato</a:t>
            </a:r>
            <a:r>
              <a:rPr lang="en-US" sz="1700" dirty="0">
                <a:latin typeface="Adobe Devanagari"/>
              </a:rPr>
              <a:t>: A Deep Learning based Application for Acne Subtype and Severity Detection”.</a:t>
            </a:r>
            <a:r>
              <a:rPr lang="en-US" sz="1600" dirty="0">
                <a:latin typeface="Adobe Devanagari"/>
              </a:rPr>
              <a:t> </a:t>
            </a:r>
            <a:r>
              <a:rPr lang="en-US" sz="1600" i="1" dirty="0">
                <a:latin typeface="Adobe Devanagari"/>
              </a:rPr>
              <a:t>International Conference on Innovative Data Communication Technologies and Application (ICIDCA-2023)</a:t>
            </a:r>
            <a:r>
              <a:rPr lang="en-US" sz="1600" dirty="0">
                <a:latin typeface="Adobe Devanagari"/>
              </a:rPr>
              <a:t> IEEE Xplore Part Number: CFP23CR5-ART; ISBN: 979-8-3503-9720-8</a:t>
            </a:r>
          </a:p>
          <a:p>
            <a:r>
              <a:rPr lang="en-US" sz="1700" dirty="0">
                <a:latin typeface="Adobe Devanagari"/>
              </a:rPr>
              <a:t> </a:t>
            </a:r>
          </a:p>
          <a:p>
            <a:r>
              <a:rPr lang="en-US" sz="1700" b="1" dirty="0">
                <a:latin typeface="Adobe Devanagari"/>
              </a:rPr>
              <a:t>[3] </a:t>
            </a:r>
            <a:r>
              <a:rPr lang="en-US" sz="1700" dirty="0">
                <a:latin typeface="Adobe Devanagari"/>
              </a:rPr>
              <a:t>Jawad Humayun , Aamir Saeed Malik , Samir </a:t>
            </a:r>
            <a:r>
              <a:rPr lang="en-US" sz="1700" dirty="0" err="1">
                <a:latin typeface="Adobe Devanagari"/>
              </a:rPr>
              <a:t>Brahim</a:t>
            </a:r>
            <a:r>
              <a:rPr lang="en-US" sz="1700" dirty="0">
                <a:latin typeface="Adobe Devanagari"/>
              </a:rPr>
              <a:t> </a:t>
            </a:r>
            <a:r>
              <a:rPr lang="en-US" sz="1700" dirty="0" err="1">
                <a:latin typeface="Adobe Devanagari"/>
              </a:rPr>
              <a:t>Belhaouari</a:t>
            </a:r>
            <a:r>
              <a:rPr lang="en-US" sz="1700" dirty="0">
                <a:latin typeface="Adobe Devanagari"/>
              </a:rPr>
              <a:t> , Nidal Kamel . “Localization of Acne Lesion through Template Matching”. </a:t>
            </a:r>
            <a:r>
              <a:rPr lang="en-US" sz="1700" i="1" dirty="0">
                <a:latin typeface="Adobe Devanagari"/>
              </a:rPr>
              <a:t>Electrical and Electronic Engineering Department University Technology PETRONAS. 2012 4</a:t>
            </a:r>
            <a:r>
              <a:rPr lang="en-US" sz="1700" i="1" baseline="30000" dirty="0">
                <a:latin typeface="Adobe Devanagari"/>
              </a:rPr>
              <a:t>th</a:t>
            </a:r>
            <a:r>
              <a:rPr lang="en-US" sz="1700" i="1" dirty="0">
                <a:latin typeface="Adobe Devanagari"/>
              </a:rPr>
              <a:t> International Conference on Intelligent and Advanced Systems (ICIAS2012).</a:t>
            </a:r>
          </a:p>
          <a:p>
            <a:endParaRPr lang="en-US" sz="1700" dirty="0">
              <a:latin typeface="Adobe Devanagari"/>
            </a:endParaRPr>
          </a:p>
          <a:p>
            <a:r>
              <a:rPr lang="en-US" sz="1700" b="1" dirty="0">
                <a:latin typeface="Adobe Devanagari"/>
              </a:rPr>
              <a:t>[4] </a:t>
            </a:r>
            <a:r>
              <a:rPr lang="en-US" sz="1700" dirty="0">
                <a:latin typeface="Adobe Devanagari"/>
              </a:rPr>
              <a:t>Kusum Meda</a:t>
            </a:r>
            <a:r>
              <a:rPr lang="en-US" sz="1700" b="1" dirty="0">
                <a:latin typeface="Adobe Devanagari"/>
              </a:rPr>
              <a:t> </a:t>
            </a:r>
            <a:r>
              <a:rPr lang="en-US" sz="1700" dirty="0">
                <a:latin typeface="Adobe Devanagari"/>
              </a:rPr>
              <a:t>Ravi , </a:t>
            </a:r>
            <a:r>
              <a:rPr lang="en-US" sz="1700" dirty="0" err="1">
                <a:latin typeface="Adobe Devanagari"/>
              </a:rPr>
              <a:t>Krian</a:t>
            </a:r>
            <a:r>
              <a:rPr lang="en-US" sz="1700" dirty="0">
                <a:latin typeface="Adobe Devanagari"/>
              </a:rPr>
              <a:t> M K , </a:t>
            </a:r>
            <a:r>
              <a:rPr lang="en-US" sz="1700" dirty="0" err="1">
                <a:latin typeface="Adobe Devanagari"/>
              </a:rPr>
              <a:t>Umadevi</a:t>
            </a:r>
            <a:r>
              <a:rPr lang="en-US" sz="1700" dirty="0">
                <a:latin typeface="Adobe Devanagari"/>
              </a:rPr>
              <a:t> V . “Acne Classification using Deep Learning Models “ .</a:t>
            </a:r>
            <a:r>
              <a:rPr lang="en-US" sz="1600" dirty="0">
                <a:latin typeface="Adobe Devanagari"/>
              </a:rPr>
              <a:t> </a:t>
            </a:r>
            <a:r>
              <a:rPr lang="en-US" sz="1600" i="1" dirty="0">
                <a:latin typeface="Adobe Devanagari"/>
              </a:rPr>
              <a:t>2024 1st International Conference on Communications and Computer Science (</a:t>
            </a:r>
            <a:r>
              <a:rPr lang="en-US" sz="1600" i="1" dirty="0" err="1">
                <a:latin typeface="Adobe Devanagari"/>
              </a:rPr>
              <a:t>InCCCS</a:t>
            </a:r>
            <a:r>
              <a:rPr lang="en-US" sz="1600" i="1" dirty="0">
                <a:latin typeface="Adobe Devanagari"/>
              </a:rPr>
              <a:t>)</a:t>
            </a:r>
            <a:r>
              <a:rPr lang="en-US" sz="1600" dirty="0">
                <a:latin typeface="Adobe Devanagari"/>
              </a:rPr>
              <a:t> | 979-8-3503-5885-8/24/$31.00 ©2024 IEEE | DOI: 10.1109/INCCCS60947.2024.10593603</a:t>
            </a:r>
            <a:endParaRPr lang="en-US" sz="1700" b="1" dirty="0">
              <a:latin typeface="Adobe Devanagari"/>
            </a:endParaRPr>
          </a:p>
          <a:p>
            <a:endParaRPr lang="en-US" sz="1700" dirty="0">
              <a:latin typeface="Adobe Devanagari"/>
            </a:endParaRPr>
          </a:p>
          <a:p>
            <a:r>
              <a:rPr lang="en-US" sz="1700" b="1" dirty="0">
                <a:latin typeface="Adobe Devanagari"/>
              </a:rPr>
              <a:t>[5] </a:t>
            </a:r>
            <a:r>
              <a:rPr lang="en-US" sz="1700" dirty="0" err="1">
                <a:latin typeface="Adobe Devanagari"/>
              </a:rPr>
              <a:t>Paluri</a:t>
            </a:r>
            <a:r>
              <a:rPr lang="en-US" sz="1700" dirty="0">
                <a:latin typeface="Adobe Devanagari"/>
              </a:rPr>
              <a:t> Krishna </a:t>
            </a:r>
            <a:r>
              <a:rPr lang="en-US" sz="1700" dirty="0" err="1">
                <a:latin typeface="Adobe Devanagari"/>
              </a:rPr>
              <a:t>Veni</a:t>
            </a:r>
            <a:r>
              <a:rPr lang="en-US" sz="1700" dirty="0">
                <a:latin typeface="Adobe Devanagari"/>
              </a:rPr>
              <a:t> , Ashish </a:t>
            </a:r>
            <a:r>
              <a:rPr lang="en-US" sz="1700" dirty="0" err="1">
                <a:latin typeface="Adobe Devanagari"/>
              </a:rPr>
              <a:t>Gepta</a:t>
            </a:r>
            <a:r>
              <a:rPr lang="en-US" sz="1700" dirty="0">
                <a:latin typeface="Adobe Devanagari"/>
              </a:rPr>
              <a:t> . “Revolutionizing Acne Diagnosis with Hybrid Deep Learning Model integrating CBAM and Capsule Network “.</a:t>
            </a:r>
            <a:r>
              <a:rPr lang="en-US" sz="1600" dirty="0">
                <a:latin typeface="Adobe Devanagari"/>
              </a:rPr>
              <a:t> </a:t>
            </a:r>
            <a:r>
              <a:rPr lang="en-US" sz="1600" i="1" dirty="0">
                <a:latin typeface="Adobe Devanagari"/>
              </a:rPr>
              <a:t>Received 4 May 2024, accepted 6 June 2024, date of publication 11 June 2024, date of current version 19 June 2024.</a:t>
            </a:r>
            <a:endParaRPr lang="en-US" sz="1700" i="1" dirty="0">
              <a:latin typeface="Adobe Devanagari"/>
            </a:endParaRPr>
          </a:p>
        </p:txBody>
      </p:sp>
      <p:sp>
        <p:nvSpPr>
          <p:cNvPr id="7" name="Title 4">
            <a:extLst>
              <a:ext uri="{FF2B5EF4-FFF2-40B4-BE49-F238E27FC236}">
                <a16:creationId xmlns:a16="http://schemas.microsoft.com/office/drawing/2014/main" id="{FA828B85-F0AD-3507-0886-7F4953142CD8}"/>
              </a:ext>
            </a:extLst>
          </p:cNvPr>
          <p:cNvSpPr txBox="1">
            <a:spLocks/>
          </p:cNvSpPr>
          <p:nvPr/>
        </p:nvSpPr>
        <p:spPr>
          <a:xfrm>
            <a:off x="645160" y="228600"/>
            <a:ext cx="11292840"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latin typeface="Adobe Devanagari"/>
              </a:rPr>
              <a:t>Reference</a:t>
            </a:r>
            <a:endParaRPr lang="en-US" sz="4000" dirty="0">
              <a:latin typeface="Adobe Devanagari"/>
            </a:endParaRPr>
          </a:p>
        </p:txBody>
      </p:sp>
    </p:spTree>
    <p:extLst>
      <p:ext uri="{BB962C8B-B14F-4D97-AF65-F5344CB8AC3E}">
        <p14:creationId xmlns:p14="http://schemas.microsoft.com/office/powerpoint/2010/main" val="3943819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647E5-78DA-7A08-74D0-DC16D92CF7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F2EF5E-2963-5F61-50DF-5A15695E6A31}"/>
              </a:ext>
            </a:extLst>
          </p:cNvPr>
          <p:cNvSpPr>
            <a:spLocks noGrp="1"/>
          </p:cNvSpPr>
          <p:nvPr>
            <p:ph idx="1"/>
          </p:nvPr>
        </p:nvSpPr>
        <p:spPr/>
        <p:txBody>
          <a:bodyPr/>
          <a:lstStyle/>
          <a:p>
            <a:endParaRPr lang="en-US"/>
          </a:p>
        </p:txBody>
      </p:sp>
      <p:pic>
        <p:nvPicPr>
          <p:cNvPr id="8" name="Picture 7" descr="A white background with brown spots&#10;&#10;Description automatically generated">
            <a:extLst>
              <a:ext uri="{FF2B5EF4-FFF2-40B4-BE49-F238E27FC236}">
                <a16:creationId xmlns:a16="http://schemas.microsoft.com/office/drawing/2014/main" id="{48812B09-E552-D843-6606-0EA1002683D8}"/>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sp>
        <p:nvSpPr>
          <p:cNvPr id="6" name="Text Placeholder 5">
            <a:extLst>
              <a:ext uri="{FF2B5EF4-FFF2-40B4-BE49-F238E27FC236}">
                <a16:creationId xmlns:a16="http://schemas.microsoft.com/office/drawing/2014/main" id="{07A91C59-28F0-4A9C-ACA2-19A536A0C380}"/>
              </a:ext>
            </a:extLst>
          </p:cNvPr>
          <p:cNvSpPr txBox="1">
            <a:spLocks/>
          </p:cNvSpPr>
          <p:nvPr/>
        </p:nvSpPr>
        <p:spPr>
          <a:xfrm>
            <a:off x="686451" y="5150488"/>
            <a:ext cx="10363200" cy="555848"/>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a:solidFill>
                  <a:schemeClr val="tx1">
                    <a:lumMod val="65000"/>
                    <a:lumOff val="35000"/>
                  </a:schemeClr>
                </a:solidFill>
                <a:latin typeface="Adobe Devanagari"/>
              </a:rPr>
              <a:t>B.Sc</a:t>
            </a:r>
            <a:r>
              <a:rPr lang="en-US" dirty="0">
                <a:solidFill>
                  <a:schemeClr val="tx1">
                    <a:lumMod val="65000"/>
                    <a:lumOff val="35000"/>
                  </a:schemeClr>
                </a:solidFill>
                <a:latin typeface="Adobe Devanagari"/>
              </a:rPr>
              <a:t> (Hons) Degree in Information Technology Specializing in Data Science </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7" name="Rectangle 6">
            <a:extLst>
              <a:ext uri="{FF2B5EF4-FFF2-40B4-BE49-F238E27FC236}">
                <a16:creationId xmlns:a16="http://schemas.microsoft.com/office/drawing/2014/main" id="{D62996B8-6314-2F4C-432B-288C2F962AC4}"/>
              </a:ext>
            </a:extLst>
          </p:cNvPr>
          <p:cNvSpPr/>
          <p:nvPr/>
        </p:nvSpPr>
        <p:spPr>
          <a:xfrm>
            <a:off x="9103017" y="-15426"/>
            <a:ext cx="1946634" cy="2438399"/>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in a blue shirt&#10;&#10;Description automatically generated">
            <a:extLst>
              <a:ext uri="{FF2B5EF4-FFF2-40B4-BE49-F238E27FC236}">
                <a16:creationId xmlns:a16="http://schemas.microsoft.com/office/drawing/2014/main" id="{F09AD181-FFE6-82C0-92C8-98B1A5AEB7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0034" y="84128"/>
            <a:ext cx="1752600" cy="2252738"/>
          </a:xfrm>
          <a:prstGeom prst="rect">
            <a:avLst/>
          </a:prstGeom>
        </p:spPr>
      </p:pic>
      <p:sp>
        <p:nvSpPr>
          <p:cNvPr id="10" name="TextBox 9">
            <a:extLst>
              <a:ext uri="{FF2B5EF4-FFF2-40B4-BE49-F238E27FC236}">
                <a16:creationId xmlns:a16="http://schemas.microsoft.com/office/drawing/2014/main" id="{0706059A-D318-4C08-D092-5DB2080AB9B2}"/>
              </a:ext>
            </a:extLst>
          </p:cNvPr>
          <p:cNvSpPr txBox="1"/>
          <p:nvPr/>
        </p:nvSpPr>
        <p:spPr>
          <a:xfrm>
            <a:off x="686451" y="2119763"/>
            <a:ext cx="9400116" cy="1938992"/>
          </a:xfrm>
          <a:prstGeom prst="rect">
            <a:avLst/>
          </a:prstGeom>
          <a:noFill/>
        </p:spPr>
        <p:txBody>
          <a:bodyPr wrap="square">
            <a:spAutoFit/>
          </a:bodyPr>
          <a:lstStyle/>
          <a:p>
            <a:r>
              <a:rPr lang="en-US" sz="4000" b="1" dirty="0">
                <a:solidFill>
                  <a:srgbClr val="641800"/>
                </a:solidFill>
                <a:latin typeface="Adobe Devanagari"/>
              </a:rPr>
              <a:t>Utilizing Advanced Machine Learning Technologies For Detailed Eczema Diagnosis And Assessment</a:t>
            </a:r>
          </a:p>
        </p:txBody>
      </p:sp>
      <p:sp>
        <p:nvSpPr>
          <p:cNvPr id="11" name="Arrow: Pentagon 10">
            <a:extLst>
              <a:ext uri="{FF2B5EF4-FFF2-40B4-BE49-F238E27FC236}">
                <a16:creationId xmlns:a16="http://schemas.microsoft.com/office/drawing/2014/main" id="{1C5E7D51-2648-7969-AEF9-721E39C418AA}"/>
              </a:ext>
            </a:extLst>
          </p:cNvPr>
          <p:cNvSpPr/>
          <p:nvPr/>
        </p:nvSpPr>
        <p:spPr>
          <a:xfrm rot="5400000">
            <a:off x="10400855" y="843706"/>
            <a:ext cx="2426032" cy="732508"/>
          </a:xfrm>
          <a:prstGeom prst="homePlate">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Component 2</a:t>
            </a:r>
          </a:p>
        </p:txBody>
      </p:sp>
      <p:sp>
        <p:nvSpPr>
          <p:cNvPr id="12" name="Title 4">
            <a:extLst>
              <a:ext uri="{FF2B5EF4-FFF2-40B4-BE49-F238E27FC236}">
                <a16:creationId xmlns:a16="http://schemas.microsoft.com/office/drawing/2014/main" id="{01B759E2-8C91-FA22-2A29-0814590C158A}"/>
              </a:ext>
            </a:extLst>
          </p:cNvPr>
          <p:cNvSpPr txBox="1">
            <a:spLocks/>
          </p:cNvSpPr>
          <p:nvPr/>
        </p:nvSpPr>
        <p:spPr>
          <a:xfrm>
            <a:off x="-2133600" y="4104793"/>
            <a:ext cx="10363200" cy="1362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dirty="0"/>
              <a:t>IT21262104 | </a:t>
            </a:r>
            <a:r>
              <a:rPr lang="en-US" sz="2800" dirty="0" err="1"/>
              <a:t>Lakshani</a:t>
            </a:r>
            <a:r>
              <a:rPr lang="en-US" sz="2800" dirty="0"/>
              <a:t> D.M.W.S</a:t>
            </a:r>
          </a:p>
        </p:txBody>
      </p:sp>
    </p:spTree>
    <p:extLst>
      <p:ext uri="{BB962C8B-B14F-4D97-AF65-F5344CB8AC3E}">
        <p14:creationId xmlns:p14="http://schemas.microsoft.com/office/powerpoint/2010/main" val="108643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rown spots&#10;&#10;Description automatically generated">
            <a:extLst>
              <a:ext uri="{FF2B5EF4-FFF2-40B4-BE49-F238E27FC236}">
                <a16:creationId xmlns:a16="http://schemas.microsoft.com/office/drawing/2014/main" id="{EBFF8483-7D84-52B7-E9A5-3EFB199C2BD9}"/>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pic>
        <p:nvPicPr>
          <p:cNvPr id="10" name="Picture 9" descr="A robot touching a finger&#10;&#10;Description automatically generated">
            <a:extLst>
              <a:ext uri="{FF2B5EF4-FFF2-40B4-BE49-F238E27FC236}">
                <a16:creationId xmlns:a16="http://schemas.microsoft.com/office/drawing/2014/main" id="{6414FA0D-1F7A-F968-20D2-03B1CF5BD375}"/>
              </a:ext>
            </a:extLst>
          </p:cNvPr>
          <p:cNvPicPr>
            <a:picLocks noChangeAspect="1"/>
          </p:cNvPicPr>
          <p:nvPr/>
        </p:nvPicPr>
        <p:blipFill rotWithShape="1">
          <a:blip r:embed="rId3">
            <a:extLst>
              <a:ext uri="{28A0092B-C50C-407E-A947-70E740481C1C}">
                <a14:useLocalDpi xmlns:a14="http://schemas.microsoft.com/office/drawing/2010/main" val="0"/>
              </a:ext>
            </a:extLst>
          </a:blip>
          <a:srcRect l="25511" r="27142"/>
          <a:stretch/>
        </p:blipFill>
        <p:spPr>
          <a:xfrm>
            <a:off x="-16212" y="-19892"/>
            <a:ext cx="4419600" cy="6248837"/>
          </a:xfrm>
          <a:prstGeom prst="rect">
            <a:avLst/>
          </a:prstGeom>
        </p:spPr>
      </p:pic>
      <p:sp>
        <p:nvSpPr>
          <p:cNvPr id="7" name="Title 4">
            <a:extLst>
              <a:ext uri="{FF2B5EF4-FFF2-40B4-BE49-F238E27FC236}">
                <a16:creationId xmlns:a16="http://schemas.microsoft.com/office/drawing/2014/main" id="{DBABF7B9-B8B6-80B0-1E42-D322988630FB}"/>
              </a:ext>
            </a:extLst>
          </p:cNvPr>
          <p:cNvSpPr txBox="1">
            <a:spLocks/>
          </p:cNvSpPr>
          <p:nvPr/>
        </p:nvSpPr>
        <p:spPr>
          <a:xfrm>
            <a:off x="-16213" y="228195"/>
            <a:ext cx="4267201" cy="8386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solidFill>
                  <a:schemeClr val="bg1"/>
                </a:solidFill>
              </a:rPr>
              <a:t>Answer!</a:t>
            </a:r>
          </a:p>
        </p:txBody>
      </p:sp>
      <p:sp>
        <p:nvSpPr>
          <p:cNvPr id="11" name="Rectangle: Diagonal Corners Rounded 10">
            <a:extLst>
              <a:ext uri="{FF2B5EF4-FFF2-40B4-BE49-F238E27FC236}">
                <a16:creationId xmlns:a16="http://schemas.microsoft.com/office/drawing/2014/main" id="{E9FC3A6D-53D3-8826-067D-E1B01D51CA59}"/>
              </a:ext>
            </a:extLst>
          </p:cNvPr>
          <p:cNvSpPr/>
          <p:nvPr/>
        </p:nvSpPr>
        <p:spPr>
          <a:xfrm>
            <a:off x="4906793" y="1376240"/>
            <a:ext cx="6781801" cy="1747959"/>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Introduce optimized methods and algorithms to efficiently analyze </a:t>
            </a:r>
          </a:p>
          <a:p>
            <a:pPr algn="ctr"/>
            <a:r>
              <a:rPr lang="en-US" sz="2400" dirty="0">
                <a:latin typeface="Adobe Devanagari"/>
              </a:rPr>
              <a:t>skin diseases while align with dermatological theories and laws.</a:t>
            </a:r>
          </a:p>
        </p:txBody>
      </p:sp>
      <p:sp>
        <p:nvSpPr>
          <p:cNvPr id="12" name="Rectangle: Diagonal Corners Rounded 11">
            <a:extLst>
              <a:ext uri="{FF2B5EF4-FFF2-40B4-BE49-F238E27FC236}">
                <a16:creationId xmlns:a16="http://schemas.microsoft.com/office/drawing/2014/main" id="{D6990494-FA74-F071-6A3A-814B36574658}"/>
              </a:ext>
            </a:extLst>
          </p:cNvPr>
          <p:cNvSpPr/>
          <p:nvPr/>
        </p:nvSpPr>
        <p:spPr>
          <a:xfrm>
            <a:off x="4906793" y="3429000"/>
            <a:ext cx="6781801" cy="1143000"/>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Trustworthiness and transparency of the technology used.</a:t>
            </a:r>
          </a:p>
        </p:txBody>
      </p:sp>
      <p:sp>
        <p:nvSpPr>
          <p:cNvPr id="2" name="Rectangle 1">
            <a:extLst>
              <a:ext uri="{FF2B5EF4-FFF2-40B4-BE49-F238E27FC236}">
                <a16:creationId xmlns:a16="http://schemas.microsoft.com/office/drawing/2014/main" id="{1FCF8702-31FC-142B-FE48-53222F9E6BED}"/>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101666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white surface with a pink background&#10;&#10;Description automatically generated">
            <a:extLst>
              <a:ext uri="{FF2B5EF4-FFF2-40B4-BE49-F238E27FC236}">
                <a16:creationId xmlns:a16="http://schemas.microsoft.com/office/drawing/2014/main" id="{104B6642-5B13-AC6E-FBEE-9EBDC2B4DE02}"/>
              </a:ext>
            </a:extLst>
          </p:cNvPr>
          <p:cNvPicPr>
            <a:picLocks noChangeAspect="1"/>
          </p:cNvPicPr>
          <p:nvPr/>
        </p:nvPicPr>
        <p:blipFill rotWithShape="1">
          <a:blip r:embed="rId2">
            <a:extLst>
              <a:ext uri="{28A0092B-C50C-407E-A947-70E740481C1C}">
                <a14:useLocalDpi xmlns:a14="http://schemas.microsoft.com/office/drawing/2010/main" val="0"/>
              </a:ext>
            </a:extLst>
          </a:blip>
          <a:srcRect t="6666"/>
          <a:stretch/>
        </p:blipFill>
        <p:spPr>
          <a:xfrm>
            <a:off x="0" y="-38100"/>
            <a:ext cx="12192000" cy="63627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28600"/>
            <a:ext cx="11684000" cy="914400"/>
          </a:xfrm>
        </p:spPr>
        <p:txBody>
          <a:bodyPr>
            <a:normAutofit/>
          </a:bodyPr>
          <a:lstStyle/>
          <a:p>
            <a:r>
              <a:rPr lang="en-US" sz="4000" b="1" dirty="0"/>
              <a:t>Background</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2" name="Rectangle: Rounded Corners 1">
            <a:extLst>
              <a:ext uri="{FF2B5EF4-FFF2-40B4-BE49-F238E27FC236}">
                <a16:creationId xmlns:a16="http://schemas.microsoft.com/office/drawing/2014/main" id="{74CC2FE7-C3D5-DB27-1875-CDFAB1B2899E}"/>
              </a:ext>
            </a:extLst>
          </p:cNvPr>
          <p:cNvSpPr/>
          <p:nvPr/>
        </p:nvSpPr>
        <p:spPr>
          <a:xfrm>
            <a:off x="779095" y="1600141"/>
            <a:ext cx="2971800" cy="3124200"/>
          </a:xfrm>
          <a:prstGeom prst="roundRect">
            <a:avLst/>
          </a:prstGeom>
          <a:solidFill>
            <a:srgbClr val="641800"/>
          </a:solidFill>
          <a:ln w="38100">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bg1">
                    <a:alpha val="92000"/>
                    <a:lumMod val="96000"/>
                    <a:lumOff val="4000"/>
                  </a:schemeClr>
                </a:gs>
              </a:gsLst>
              <a:lin ang="5400000" scaled="1"/>
            </a:grad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dobe Devanagari"/>
              </a:rPr>
              <a:t>What is Eczema?</a:t>
            </a:r>
          </a:p>
          <a:p>
            <a:pPr algn="ctr"/>
            <a:endParaRPr lang="en-US" sz="2800" dirty="0">
              <a:latin typeface="Adobe Devanagari"/>
            </a:endParaRPr>
          </a:p>
        </p:txBody>
      </p:sp>
      <p:sp>
        <p:nvSpPr>
          <p:cNvPr id="3" name="Rectangle: Rounded Corners 2">
            <a:extLst>
              <a:ext uri="{FF2B5EF4-FFF2-40B4-BE49-F238E27FC236}">
                <a16:creationId xmlns:a16="http://schemas.microsoft.com/office/drawing/2014/main" id="{CB6FF8FD-A827-9994-0017-BEAD77032F42}"/>
              </a:ext>
            </a:extLst>
          </p:cNvPr>
          <p:cNvSpPr/>
          <p:nvPr/>
        </p:nvSpPr>
        <p:spPr>
          <a:xfrm>
            <a:off x="4523490" y="1600141"/>
            <a:ext cx="2971800" cy="3124200"/>
          </a:xfrm>
          <a:prstGeom prst="roundRect">
            <a:avLst/>
          </a:prstGeom>
          <a:solidFill>
            <a:srgbClr val="641800"/>
          </a:solidFill>
          <a:ln w="38100">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bg1">
                    <a:alpha val="92000"/>
                    <a:lumMod val="96000"/>
                    <a:lumOff val="4000"/>
                  </a:schemeClr>
                </a:gs>
              </a:gsLst>
              <a:lin ang="5400000" scaled="1"/>
            </a:grad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What are the current challenges and need for an advanced solution?</a:t>
            </a:r>
          </a:p>
        </p:txBody>
      </p:sp>
      <p:sp>
        <p:nvSpPr>
          <p:cNvPr id="6" name="Rectangle: Rounded Corners 5">
            <a:extLst>
              <a:ext uri="{FF2B5EF4-FFF2-40B4-BE49-F238E27FC236}">
                <a16:creationId xmlns:a16="http://schemas.microsoft.com/office/drawing/2014/main" id="{7C361B2E-C5D1-1124-36A9-9756AACE68F0}"/>
              </a:ext>
            </a:extLst>
          </p:cNvPr>
          <p:cNvSpPr/>
          <p:nvPr/>
        </p:nvSpPr>
        <p:spPr>
          <a:xfrm>
            <a:off x="8267885" y="1600141"/>
            <a:ext cx="2971800" cy="3124200"/>
          </a:xfrm>
          <a:prstGeom prst="roundRect">
            <a:avLst/>
          </a:prstGeom>
          <a:solidFill>
            <a:srgbClr val="641800"/>
          </a:solidFill>
          <a:ln w="38100">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bg1">
                    <a:alpha val="92000"/>
                    <a:lumMod val="96000"/>
                    <a:lumOff val="4000"/>
                  </a:schemeClr>
                </a:gs>
              </a:gsLst>
              <a:lin ang="5400000" scaled="1"/>
            </a:grad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How Advanced Machine Learning Techniques Can Improve the Assessment of Eczema Lesions?</a:t>
            </a:r>
          </a:p>
        </p:txBody>
      </p:sp>
    </p:spTree>
    <p:extLst>
      <p:ext uri="{BB962C8B-B14F-4D97-AF65-F5344CB8AC3E}">
        <p14:creationId xmlns:p14="http://schemas.microsoft.com/office/powerpoint/2010/main" val="4102026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white surface with a pink background&#10;&#10;Description automatically generated">
            <a:extLst>
              <a:ext uri="{FF2B5EF4-FFF2-40B4-BE49-F238E27FC236}">
                <a16:creationId xmlns:a16="http://schemas.microsoft.com/office/drawing/2014/main" id="{104B6642-5B13-AC6E-FBEE-9EBDC2B4DE02}"/>
              </a:ext>
            </a:extLst>
          </p:cNvPr>
          <p:cNvPicPr>
            <a:picLocks noChangeAspect="1"/>
          </p:cNvPicPr>
          <p:nvPr/>
        </p:nvPicPr>
        <p:blipFill rotWithShape="1">
          <a:blip r:embed="rId2">
            <a:extLst>
              <a:ext uri="{28A0092B-C50C-407E-A947-70E740481C1C}">
                <a14:useLocalDpi xmlns:a14="http://schemas.microsoft.com/office/drawing/2010/main" val="0"/>
              </a:ext>
            </a:extLst>
          </a:blip>
          <a:srcRect t="6666"/>
          <a:stretch/>
        </p:blipFill>
        <p:spPr>
          <a:xfrm>
            <a:off x="0" y="-38100"/>
            <a:ext cx="12192000" cy="63627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0" y="228600"/>
            <a:ext cx="11328400" cy="914400"/>
          </a:xfrm>
        </p:spPr>
        <p:txBody>
          <a:bodyPr>
            <a:normAutofit/>
          </a:bodyPr>
          <a:lstStyle/>
          <a:p>
            <a:pPr algn="l"/>
            <a:r>
              <a:rPr lang="en-US" sz="4000" b="1" dirty="0"/>
              <a:t>What is Eczema?</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2" name="TextBox 1">
            <a:extLst>
              <a:ext uri="{FF2B5EF4-FFF2-40B4-BE49-F238E27FC236}">
                <a16:creationId xmlns:a16="http://schemas.microsoft.com/office/drawing/2014/main" id="{F42A146F-EA97-B978-D7EC-9BF091F26DD9}"/>
              </a:ext>
            </a:extLst>
          </p:cNvPr>
          <p:cNvSpPr txBox="1"/>
          <p:nvPr/>
        </p:nvSpPr>
        <p:spPr>
          <a:xfrm>
            <a:off x="1097978" y="1392965"/>
            <a:ext cx="6324600" cy="2356094"/>
          </a:xfrm>
          <a:prstGeom prst="rect">
            <a:avLst/>
          </a:prstGeom>
          <a:solidFill>
            <a:srgbClr val="641800"/>
          </a:solidFill>
          <a:ln>
            <a:solidFill>
              <a:schemeClr val="bg1"/>
            </a:solidFill>
          </a:ln>
        </p:spPr>
        <p:txBody>
          <a:bodyPr wrap="square" rtlCol="0">
            <a:spAutoFit/>
          </a:bodyPr>
          <a:lstStyle/>
          <a:p>
            <a:pPr marL="285750" indent="-285750">
              <a:lnSpc>
                <a:spcPct val="150000"/>
              </a:lnSpc>
              <a:buFont typeface="Wingdings" panose="05000000000000000000" pitchFamily="2" charset="2"/>
              <a:buChar char="v"/>
            </a:pPr>
            <a:r>
              <a:rPr lang="en-US" dirty="0">
                <a:solidFill>
                  <a:schemeClr val="bg1"/>
                </a:solidFill>
                <a:latin typeface="Adobe Devanagari"/>
              </a:rPr>
              <a:t>A common skin condition.</a:t>
            </a:r>
          </a:p>
          <a:p>
            <a:pPr marL="285750" indent="-285750">
              <a:lnSpc>
                <a:spcPct val="150000"/>
              </a:lnSpc>
              <a:buFont typeface="Wingdings" panose="05000000000000000000" pitchFamily="2" charset="2"/>
              <a:buChar char="v"/>
            </a:pPr>
            <a:r>
              <a:rPr lang="en-US" dirty="0">
                <a:solidFill>
                  <a:schemeClr val="bg1"/>
                </a:solidFill>
                <a:latin typeface="Adobe Devanagari"/>
              </a:rPr>
              <a:t>Skin becomes dry, itchy and easily irritated.</a:t>
            </a:r>
          </a:p>
          <a:p>
            <a:pPr marL="285750" indent="-285750">
              <a:lnSpc>
                <a:spcPct val="150000"/>
              </a:lnSpc>
              <a:buFont typeface="Wingdings" panose="05000000000000000000" pitchFamily="2" charset="2"/>
              <a:buChar char="v"/>
            </a:pPr>
            <a:r>
              <a:rPr lang="en-US" dirty="0">
                <a:solidFill>
                  <a:schemeClr val="bg1"/>
                </a:solidFill>
                <a:latin typeface="Adobe Devanagari"/>
              </a:rPr>
              <a:t>Affects individuals of all ages and can significantly impact quality of life.</a:t>
            </a:r>
          </a:p>
          <a:p>
            <a:pPr marL="285750" indent="-285750">
              <a:lnSpc>
                <a:spcPct val="150000"/>
              </a:lnSpc>
              <a:buFont typeface="Wingdings" panose="05000000000000000000" pitchFamily="2" charset="2"/>
              <a:buChar char="v"/>
            </a:pPr>
            <a:r>
              <a:rPr lang="en-US" dirty="0">
                <a:solidFill>
                  <a:schemeClr val="bg1"/>
                </a:solidFill>
                <a:latin typeface="Adobe Devanagari"/>
              </a:rPr>
              <a:t>Possible to spread to different areas of the body.</a:t>
            </a:r>
          </a:p>
          <a:p>
            <a:pPr>
              <a:lnSpc>
                <a:spcPct val="150000"/>
              </a:lnSpc>
            </a:pPr>
            <a:endParaRPr lang="en-US" sz="900" dirty="0">
              <a:solidFill>
                <a:schemeClr val="bg1"/>
              </a:solidFill>
              <a:latin typeface="Adobe Devanagari"/>
            </a:endParaRPr>
          </a:p>
        </p:txBody>
      </p:sp>
      <p:sp>
        <p:nvSpPr>
          <p:cNvPr id="3" name="Rectangle: Folded Corner 2">
            <a:extLst>
              <a:ext uri="{FF2B5EF4-FFF2-40B4-BE49-F238E27FC236}">
                <a16:creationId xmlns:a16="http://schemas.microsoft.com/office/drawing/2014/main" id="{90E6754F-73DE-4E50-C7E3-A369FA98F657}"/>
              </a:ext>
            </a:extLst>
          </p:cNvPr>
          <p:cNvSpPr/>
          <p:nvPr/>
        </p:nvSpPr>
        <p:spPr>
          <a:xfrm>
            <a:off x="8198422" y="1393321"/>
            <a:ext cx="2895600" cy="3352800"/>
          </a:xfrm>
          <a:prstGeom prst="foldedCorner">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5DA891F-7341-40E3-1A9C-41A875D85194}"/>
              </a:ext>
            </a:extLst>
          </p:cNvPr>
          <p:cNvSpPr txBox="1"/>
          <p:nvPr/>
        </p:nvSpPr>
        <p:spPr>
          <a:xfrm>
            <a:off x="8336976" y="1516938"/>
            <a:ext cx="2757046" cy="3016210"/>
          </a:xfrm>
          <a:prstGeom prst="rect">
            <a:avLst/>
          </a:prstGeom>
          <a:noFill/>
        </p:spPr>
        <p:txBody>
          <a:bodyPr wrap="square" rtlCol="0">
            <a:spAutoFit/>
          </a:bodyPr>
          <a:lstStyle/>
          <a:p>
            <a:r>
              <a:rPr lang="en-US" dirty="0">
                <a:solidFill>
                  <a:schemeClr val="bg1"/>
                </a:solidFill>
                <a:latin typeface="Adobe Devanagari"/>
              </a:rPr>
              <a:t>Eczema can be caused by,</a:t>
            </a:r>
          </a:p>
          <a:p>
            <a:endParaRPr lang="en-US" sz="1000" dirty="0">
              <a:solidFill>
                <a:schemeClr val="bg1"/>
              </a:solidFill>
              <a:latin typeface="Adobe Devanagari"/>
            </a:endParaRPr>
          </a:p>
          <a:p>
            <a:pPr marL="285750" indent="-285750">
              <a:buFont typeface="Arial" panose="020B0604020202020204" pitchFamily="34" charset="0"/>
              <a:buChar char="•"/>
            </a:pPr>
            <a:r>
              <a:rPr lang="en-US" dirty="0">
                <a:solidFill>
                  <a:schemeClr val="bg1"/>
                </a:solidFill>
                <a:latin typeface="Adobe Devanagari"/>
              </a:rPr>
              <a:t>Dry climate</a:t>
            </a:r>
          </a:p>
          <a:p>
            <a:pPr marL="285750" indent="-285750">
              <a:buFont typeface="Arial" panose="020B0604020202020204" pitchFamily="34" charset="0"/>
              <a:buChar char="•"/>
            </a:pPr>
            <a:r>
              <a:rPr lang="en-US" dirty="0">
                <a:solidFill>
                  <a:schemeClr val="bg1"/>
                </a:solidFill>
                <a:latin typeface="Adobe Devanagari"/>
              </a:rPr>
              <a:t>Foods</a:t>
            </a:r>
          </a:p>
          <a:p>
            <a:pPr marL="285750" indent="-285750">
              <a:buFont typeface="Arial" panose="020B0604020202020204" pitchFamily="34" charset="0"/>
              <a:buChar char="•"/>
            </a:pPr>
            <a:r>
              <a:rPr lang="en-US" dirty="0">
                <a:solidFill>
                  <a:schemeClr val="bg1"/>
                </a:solidFill>
                <a:latin typeface="Adobe Devanagari"/>
              </a:rPr>
              <a:t>Cosmetics</a:t>
            </a:r>
          </a:p>
          <a:p>
            <a:pPr marL="285750" indent="-285750">
              <a:buFont typeface="Arial" panose="020B0604020202020204" pitchFamily="34" charset="0"/>
              <a:buChar char="•"/>
            </a:pPr>
            <a:r>
              <a:rPr lang="en-US" dirty="0">
                <a:solidFill>
                  <a:schemeClr val="bg1"/>
                </a:solidFill>
                <a:latin typeface="Adobe Devanagari"/>
              </a:rPr>
              <a:t>Soaps</a:t>
            </a:r>
          </a:p>
          <a:p>
            <a:pPr marL="285750" indent="-285750">
              <a:buFont typeface="Arial" panose="020B0604020202020204" pitchFamily="34" charset="0"/>
              <a:buChar char="•"/>
            </a:pPr>
            <a:r>
              <a:rPr lang="en-US" dirty="0">
                <a:solidFill>
                  <a:schemeClr val="bg1"/>
                </a:solidFill>
                <a:latin typeface="Adobe Devanagari"/>
              </a:rPr>
              <a:t>Wool</a:t>
            </a:r>
          </a:p>
          <a:p>
            <a:pPr marL="285750" indent="-285750">
              <a:buFont typeface="Arial" panose="020B0604020202020204" pitchFamily="34" charset="0"/>
              <a:buChar char="•"/>
            </a:pPr>
            <a:r>
              <a:rPr lang="en-US" dirty="0">
                <a:solidFill>
                  <a:schemeClr val="bg1"/>
                </a:solidFill>
                <a:latin typeface="Adobe Devanagari"/>
              </a:rPr>
              <a:t>Dust mites</a:t>
            </a:r>
          </a:p>
          <a:p>
            <a:pPr marL="285750" indent="-285750">
              <a:buFont typeface="Arial" panose="020B0604020202020204" pitchFamily="34" charset="0"/>
              <a:buChar char="•"/>
            </a:pPr>
            <a:r>
              <a:rPr lang="en-US" dirty="0">
                <a:solidFill>
                  <a:schemeClr val="bg1"/>
                </a:solidFill>
                <a:latin typeface="Adobe Devanagari"/>
              </a:rPr>
              <a:t>Mold</a:t>
            </a:r>
          </a:p>
          <a:p>
            <a:pPr marL="285750" indent="-285750">
              <a:buFont typeface="Arial" panose="020B0604020202020204" pitchFamily="34" charset="0"/>
              <a:buChar char="•"/>
            </a:pPr>
            <a:r>
              <a:rPr lang="en-US" dirty="0">
                <a:solidFill>
                  <a:schemeClr val="bg1"/>
                </a:solidFill>
                <a:latin typeface="Adobe Devanagari"/>
              </a:rPr>
              <a:t>Pets</a:t>
            </a:r>
          </a:p>
          <a:p>
            <a:pPr marL="285750" indent="-285750">
              <a:buFont typeface="Arial" panose="020B0604020202020204" pitchFamily="34" charset="0"/>
              <a:buChar char="•"/>
            </a:pPr>
            <a:r>
              <a:rPr lang="en-US" dirty="0">
                <a:solidFill>
                  <a:schemeClr val="bg1"/>
                </a:solidFill>
                <a:latin typeface="Adobe Devanagari"/>
              </a:rPr>
              <a:t>Pollen </a:t>
            </a:r>
          </a:p>
        </p:txBody>
      </p:sp>
      <p:pic>
        <p:nvPicPr>
          <p:cNvPr id="13" name="Picture 12" descr="Close-up of a baby's face with red rash&#10;&#10;Description automatically generated">
            <a:extLst>
              <a:ext uri="{FF2B5EF4-FFF2-40B4-BE49-F238E27FC236}">
                <a16:creationId xmlns:a16="http://schemas.microsoft.com/office/drawing/2014/main" id="{8EAA1266-3CA5-DEE3-DF17-0FD57DB3B944}"/>
              </a:ext>
            </a:extLst>
          </p:cNvPr>
          <p:cNvPicPr>
            <a:picLocks noChangeAspect="1"/>
          </p:cNvPicPr>
          <p:nvPr/>
        </p:nvPicPr>
        <p:blipFill rotWithShape="1">
          <a:blip r:embed="rId3">
            <a:extLst>
              <a:ext uri="{28A0092B-C50C-407E-A947-70E740481C1C}">
                <a14:useLocalDpi xmlns:a14="http://schemas.microsoft.com/office/drawing/2010/main" val="0"/>
              </a:ext>
            </a:extLst>
          </a:blip>
          <a:srcRect b="7502"/>
          <a:stretch/>
        </p:blipFill>
        <p:spPr>
          <a:xfrm>
            <a:off x="5753100" y="4037238"/>
            <a:ext cx="1905000" cy="1321565"/>
          </a:xfrm>
          <a:prstGeom prst="rect">
            <a:avLst/>
          </a:prstGeom>
        </p:spPr>
      </p:pic>
      <p:pic>
        <p:nvPicPr>
          <p:cNvPr id="17" name="Picture 16" descr="A person scratching a skin&#10;&#10;Description automatically generated">
            <a:extLst>
              <a:ext uri="{FF2B5EF4-FFF2-40B4-BE49-F238E27FC236}">
                <a16:creationId xmlns:a16="http://schemas.microsoft.com/office/drawing/2014/main" id="{DD884ACF-958F-575F-EB61-CF2D546595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38400" y="4772475"/>
            <a:ext cx="3314700" cy="1263650"/>
          </a:xfrm>
          <a:prstGeom prst="rect">
            <a:avLst/>
          </a:prstGeom>
        </p:spPr>
      </p:pic>
      <p:pic>
        <p:nvPicPr>
          <p:cNvPr id="21" name="Picture 20" descr="A person scratching a skin&#10;&#10;Description automatically generated">
            <a:extLst>
              <a:ext uri="{FF2B5EF4-FFF2-40B4-BE49-F238E27FC236}">
                <a16:creationId xmlns:a16="http://schemas.microsoft.com/office/drawing/2014/main" id="{11A07917-1C4B-6976-283F-6625FE43E542}"/>
              </a:ext>
            </a:extLst>
          </p:cNvPr>
          <p:cNvPicPr>
            <a:picLocks noChangeAspect="1"/>
          </p:cNvPicPr>
          <p:nvPr/>
        </p:nvPicPr>
        <p:blipFill rotWithShape="1">
          <a:blip r:embed="rId5">
            <a:extLst>
              <a:ext uri="{28A0092B-C50C-407E-A947-70E740481C1C}">
                <a14:useLocalDpi xmlns:a14="http://schemas.microsoft.com/office/drawing/2010/main" val="0"/>
              </a:ext>
            </a:extLst>
          </a:blip>
          <a:srcRect r="31966"/>
          <a:stretch/>
        </p:blipFill>
        <p:spPr>
          <a:xfrm>
            <a:off x="1097978" y="3999024"/>
            <a:ext cx="1600200" cy="1321565"/>
          </a:xfrm>
          <a:prstGeom prst="rect">
            <a:avLst/>
          </a:prstGeom>
        </p:spPr>
      </p:pic>
    </p:spTree>
    <p:extLst>
      <p:ext uri="{BB962C8B-B14F-4D97-AF65-F5344CB8AC3E}">
        <p14:creationId xmlns:p14="http://schemas.microsoft.com/office/powerpoint/2010/main" val="1959534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white surface with a pink background&#10;&#10;Description automatically generated">
            <a:extLst>
              <a:ext uri="{FF2B5EF4-FFF2-40B4-BE49-F238E27FC236}">
                <a16:creationId xmlns:a16="http://schemas.microsoft.com/office/drawing/2014/main" id="{104B6642-5B13-AC6E-FBEE-9EBDC2B4DE02}"/>
              </a:ext>
            </a:extLst>
          </p:cNvPr>
          <p:cNvPicPr>
            <a:picLocks noChangeAspect="1"/>
          </p:cNvPicPr>
          <p:nvPr/>
        </p:nvPicPr>
        <p:blipFill rotWithShape="1">
          <a:blip r:embed="rId2">
            <a:extLst>
              <a:ext uri="{28A0092B-C50C-407E-A947-70E740481C1C}">
                <a14:useLocalDpi xmlns:a14="http://schemas.microsoft.com/office/drawing/2010/main" val="0"/>
              </a:ext>
            </a:extLst>
          </a:blip>
          <a:srcRect t="6666"/>
          <a:stretch/>
        </p:blipFill>
        <p:spPr>
          <a:xfrm>
            <a:off x="0" y="-38100"/>
            <a:ext cx="12192000" cy="63627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0" y="228600"/>
            <a:ext cx="11328400" cy="914400"/>
          </a:xfrm>
        </p:spPr>
        <p:txBody>
          <a:bodyPr>
            <a:normAutofit/>
          </a:bodyPr>
          <a:lstStyle/>
          <a:p>
            <a:pPr algn="l"/>
            <a:r>
              <a:rPr lang="en-US" sz="4000" b="1" dirty="0"/>
              <a:t>Multiple Types of Eczema</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1" name="Rectangle: Rounded Corners 10">
            <a:extLst>
              <a:ext uri="{FF2B5EF4-FFF2-40B4-BE49-F238E27FC236}">
                <a16:creationId xmlns:a16="http://schemas.microsoft.com/office/drawing/2014/main" id="{7955D6BF-FE73-FE3D-DBF4-835BD5F6F503}"/>
              </a:ext>
            </a:extLst>
          </p:cNvPr>
          <p:cNvSpPr/>
          <p:nvPr/>
        </p:nvSpPr>
        <p:spPr>
          <a:xfrm>
            <a:off x="625267" y="1283293"/>
            <a:ext cx="5181600" cy="1524000"/>
          </a:xfrm>
          <a:prstGeom prst="round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DE094C5-2CF6-FE7C-33D5-FC118AF2B601}"/>
              </a:ext>
            </a:extLst>
          </p:cNvPr>
          <p:cNvPicPr>
            <a:picLocks noChangeAspect="1"/>
          </p:cNvPicPr>
          <p:nvPr/>
        </p:nvPicPr>
        <p:blipFill>
          <a:blip r:embed="rId3"/>
          <a:stretch>
            <a:fillRect/>
          </a:stretch>
        </p:blipFill>
        <p:spPr>
          <a:xfrm>
            <a:off x="830226" y="1438423"/>
            <a:ext cx="1827134" cy="1213740"/>
          </a:xfrm>
          <a:prstGeom prst="rect">
            <a:avLst/>
          </a:prstGeom>
        </p:spPr>
      </p:pic>
      <p:sp>
        <p:nvSpPr>
          <p:cNvPr id="2" name="TextBox 1">
            <a:extLst>
              <a:ext uri="{FF2B5EF4-FFF2-40B4-BE49-F238E27FC236}">
                <a16:creationId xmlns:a16="http://schemas.microsoft.com/office/drawing/2014/main" id="{F42A146F-EA97-B978-D7EC-9BF091F26DD9}"/>
              </a:ext>
            </a:extLst>
          </p:cNvPr>
          <p:cNvSpPr txBox="1"/>
          <p:nvPr/>
        </p:nvSpPr>
        <p:spPr>
          <a:xfrm>
            <a:off x="2688695" y="1506684"/>
            <a:ext cx="2690888" cy="1077218"/>
          </a:xfrm>
          <a:prstGeom prst="rect">
            <a:avLst/>
          </a:prstGeom>
          <a:noFill/>
        </p:spPr>
        <p:txBody>
          <a:bodyPr wrap="square" rtlCol="0">
            <a:spAutoFit/>
          </a:bodyPr>
          <a:lstStyle/>
          <a:p>
            <a:r>
              <a:rPr lang="en-US" sz="1600" b="1" dirty="0">
                <a:solidFill>
                  <a:schemeClr val="bg1"/>
                </a:solidFill>
                <a:latin typeface="Adobe Devanagari"/>
              </a:rPr>
              <a:t>Atopic Dermatitis</a:t>
            </a:r>
          </a:p>
          <a:p>
            <a:endParaRPr lang="en-US" sz="1600" dirty="0">
              <a:solidFill>
                <a:schemeClr val="bg1"/>
              </a:solidFill>
              <a:latin typeface="Adobe Devanagari"/>
            </a:endParaRPr>
          </a:p>
          <a:p>
            <a:r>
              <a:rPr lang="en-US" sz="1400" dirty="0">
                <a:solidFill>
                  <a:schemeClr val="bg1"/>
                </a:solidFill>
                <a:latin typeface="Adobe Devanagari"/>
              </a:rPr>
              <a:t>Often begins in childhood.</a:t>
            </a:r>
          </a:p>
          <a:p>
            <a:r>
              <a:rPr lang="en-US" sz="1400" dirty="0">
                <a:solidFill>
                  <a:schemeClr val="bg1"/>
                </a:solidFill>
                <a:latin typeface="Adobe Devanagari"/>
              </a:rPr>
              <a:t>A common type of Eczema</a:t>
            </a:r>
            <a:r>
              <a:rPr lang="en-US" sz="1600" dirty="0">
                <a:solidFill>
                  <a:schemeClr val="bg1"/>
                </a:solidFill>
                <a:latin typeface="Adobe Devanagari"/>
              </a:rPr>
              <a:t>.</a:t>
            </a:r>
          </a:p>
        </p:txBody>
      </p:sp>
      <p:sp>
        <p:nvSpPr>
          <p:cNvPr id="12" name="Rectangle: Rounded Corners 11">
            <a:extLst>
              <a:ext uri="{FF2B5EF4-FFF2-40B4-BE49-F238E27FC236}">
                <a16:creationId xmlns:a16="http://schemas.microsoft.com/office/drawing/2014/main" id="{4FC430C5-B210-D3CD-9332-B5A06E66C590}"/>
              </a:ext>
            </a:extLst>
          </p:cNvPr>
          <p:cNvSpPr/>
          <p:nvPr/>
        </p:nvSpPr>
        <p:spPr>
          <a:xfrm>
            <a:off x="6416467" y="1293263"/>
            <a:ext cx="5181600" cy="1524000"/>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0B678F2-9F81-1BD1-EEBD-D9D8A186C92E}"/>
              </a:ext>
            </a:extLst>
          </p:cNvPr>
          <p:cNvSpPr/>
          <p:nvPr/>
        </p:nvSpPr>
        <p:spPr>
          <a:xfrm>
            <a:off x="625267" y="2975567"/>
            <a:ext cx="5181600" cy="1524000"/>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9E0084DC-9967-ADAB-2F5D-1375BBB6DB3B}"/>
              </a:ext>
            </a:extLst>
          </p:cNvPr>
          <p:cNvSpPr/>
          <p:nvPr/>
        </p:nvSpPr>
        <p:spPr>
          <a:xfrm>
            <a:off x="3773683" y="4639375"/>
            <a:ext cx="5181600" cy="1524000"/>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8ABF9D3F-0F4D-0DDF-97A9-EE19D74C1FFA}"/>
              </a:ext>
            </a:extLst>
          </p:cNvPr>
          <p:cNvSpPr/>
          <p:nvPr/>
        </p:nvSpPr>
        <p:spPr>
          <a:xfrm>
            <a:off x="6364483" y="2966814"/>
            <a:ext cx="5181600" cy="1524000"/>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FCCBA6C-7BA5-05EB-542C-08C253A849DD}"/>
              </a:ext>
            </a:extLst>
          </p:cNvPr>
          <p:cNvPicPr>
            <a:picLocks noChangeAspect="1"/>
          </p:cNvPicPr>
          <p:nvPr/>
        </p:nvPicPr>
        <p:blipFill>
          <a:blip r:embed="rId4"/>
          <a:stretch>
            <a:fillRect/>
          </a:stretch>
        </p:blipFill>
        <p:spPr>
          <a:xfrm>
            <a:off x="842688" y="3149659"/>
            <a:ext cx="1802209" cy="1195013"/>
          </a:xfrm>
          <a:prstGeom prst="rect">
            <a:avLst/>
          </a:prstGeom>
        </p:spPr>
      </p:pic>
      <p:sp>
        <p:nvSpPr>
          <p:cNvPr id="22" name="TextBox 21">
            <a:extLst>
              <a:ext uri="{FF2B5EF4-FFF2-40B4-BE49-F238E27FC236}">
                <a16:creationId xmlns:a16="http://schemas.microsoft.com/office/drawing/2014/main" id="{65034125-8E55-B1C4-E916-FD374E3CB701}"/>
              </a:ext>
            </a:extLst>
          </p:cNvPr>
          <p:cNvSpPr txBox="1"/>
          <p:nvPr/>
        </p:nvSpPr>
        <p:spPr>
          <a:xfrm>
            <a:off x="2688695" y="3165533"/>
            <a:ext cx="2690888" cy="1015663"/>
          </a:xfrm>
          <a:prstGeom prst="rect">
            <a:avLst/>
          </a:prstGeom>
          <a:noFill/>
        </p:spPr>
        <p:txBody>
          <a:bodyPr wrap="square" rtlCol="0">
            <a:spAutoFit/>
          </a:bodyPr>
          <a:lstStyle/>
          <a:p>
            <a:r>
              <a:rPr lang="en-US" sz="1600" b="1" dirty="0">
                <a:latin typeface="Adobe Devanagari"/>
              </a:rPr>
              <a:t>Contact Dermatitis</a:t>
            </a:r>
          </a:p>
          <a:p>
            <a:endParaRPr lang="en-US" sz="1600" dirty="0">
              <a:latin typeface="Adobe Devanagari"/>
            </a:endParaRPr>
          </a:p>
          <a:p>
            <a:r>
              <a:rPr lang="en-US" sz="1400" dirty="0">
                <a:latin typeface="Adobe Devanagari"/>
              </a:rPr>
              <a:t>Called allergic contact dermatitis. Causes an allergic skin reaction.</a:t>
            </a:r>
            <a:endParaRPr lang="en-US" sz="1600" dirty="0">
              <a:latin typeface="Adobe Devanagari"/>
            </a:endParaRPr>
          </a:p>
        </p:txBody>
      </p:sp>
      <p:pic>
        <p:nvPicPr>
          <p:cNvPr id="1026" name="Picture 2" descr="A person's hands with red spots on their hands&#10;&#10;Description automatically generated">
            <a:extLst>
              <a:ext uri="{FF2B5EF4-FFF2-40B4-BE49-F238E27FC236}">
                <a16:creationId xmlns:a16="http://schemas.microsoft.com/office/drawing/2014/main" id="{664A1D87-939C-35E5-507B-67F3EE54FF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4857" y="4760840"/>
            <a:ext cx="1671913" cy="125635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926403-23C4-4FB7-824C-6466EA1C820E}"/>
              </a:ext>
            </a:extLst>
          </p:cNvPr>
          <p:cNvSpPr txBox="1"/>
          <p:nvPr/>
        </p:nvSpPr>
        <p:spPr>
          <a:xfrm>
            <a:off x="5849218" y="4780318"/>
            <a:ext cx="2690888" cy="1015663"/>
          </a:xfrm>
          <a:prstGeom prst="rect">
            <a:avLst/>
          </a:prstGeom>
          <a:noFill/>
        </p:spPr>
        <p:txBody>
          <a:bodyPr wrap="square" rtlCol="0">
            <a:spAutoFit/>
          </a:bodyPr>
          <a:lstStyle/>
          <a:p>
            <a:r>
              <a:rPr lang="en-US" sz="1600" b="1" dirty="0">
                <a:latin typeface="Adobe Devanagari"/>
              </a:rPr>
              <a:t>Dyshidrotic Eczema</a:t>
            </a:r>
          </a:p>
          <a:p>
            <a:endParaRPr lang="en-US" sz="1600" dirty="0">
              <a:latin typeface="Adobe Devanagari"/>
            </a:endParaRPr>
          </a:p>
          <a:p>
            <a:r>
              <a:rPr lang="en-US" sz="1400" dirty="0">
                <a:latin typeface="Adobe Devanagari"/>
              </a:rPr>
              <a:t>Tiny blisters on your hands, feet, or both.</a:t>
            </a:r>
            <a:endParaRPr lang="en-US" sz="1600" dirty="0">
              <a:latin typeface="Adobe Devanagari"/>
            </a:endParaRPr>
          </a:p>
        </p:txBody>
      </p:sp>
      <p:sp>
        <p:nvSpPr>
          <p:cNvPr id="26" name="TextBox 25">
            <a:extLst>
              <a:ext uri="{FF2B5EF4-FFF2-40B4-BE49-F238E27FC236}">
                <a16:creationId xmlns:a16="http://schemas.microsoft.com/office/drawing/2014/main" id="{55D3CD3B-EDC5-CE70-4EB5-CC81C62ECC39}"/>
              </a:ext>
            </a:extLst>
          </p:cNvPr>
          <p:cNvSpPr txBox="1"/>
          <p:nvPr/>
        </p:nvSpPr>
        <p:spPr>
          <a:xfrm>
            <a:off x="8534400" y="1456625"/>
            <a:ext cx="2827374" cy="1231106"/>
          </a:xfrm>
          <a:prstGeom prst="rect">
            <a:avLst/>
          </a:prstGeom>
          <a:noFill/>
        </p:spPr>
        <p:txBody>
          <a:bodyPr wrap="square" rtlCol="0">
            <a:spAutoFit/>
          </a:bodyPr>
          <a:lstStyle/>
          <a:p>
            <a:r>
              <a:rPr lang="en-US" sz="1600" b="1" dirty="0">
                <a:latin typeface="Adobe Devanagari"/>
              </a:rPr>
              <a:t>Nummular Eczema</a:t>
            </a:r>
          </a:p>
          <a:p>
            <a:endParaRPr lang="en-US" sz="1600" dirty="0">
              <a:latin typeface="Adobe Devanagari"/>
            </a:endParaRPr>
          </a:p>
          <a:p>
            <a:r>
              <a:rPr lang="en-US" sz="1400" dirty="0">
                <a:latin typeface="Adobe Devanagari"/>
              </a:rPr>
              <a:t>Appears as coin-shaped spots on the skin that can be painful and difficult to treat.</a:t>
            </a:r>
          </a:p>
        </p:txBody>
      </p:sp>
      <p:pic>
        <p:nvPicPr>
          <p:cNvPr id="28" name="Picture 27">
            <a:extLst>
              <a:ext uri="{FF2B5EF4-FFF2-40B4-BE49-F238E27FC236}">
                <a16:creationId xmlns:a16="http://schemas.microsoft.com/office/drawing/2014/main" id="{715330AD-92C1-17AC-977A-E88A4A25DB94}"/>
              </a:ext>
            </a:extLst>
          </p:cNvPr>
          <p:cNvPicPr>
            <a:picLocks noChangeAspect="1"/>
          </p:cNvPicPr>
          <p:nvPr/>
        </p:nvPicPr>
        <p:blipFill>
          <a:blip r:embed="rId6"/>
          <a:stretch>
            <a:fillRect/>
          </a:stretch>
        </p:blipFill>
        <p:spPr>
          <a:xfrm>
            <a:off x="6632384" y="1444133"/>
            <a:ext cx="1802209" cy="1195405"/>
          </a:xfrm>
          <a:prstGeom prst="rect">
            <a:avLst/>
          </a:prstGeom>
        </p:spPr>
      </p:pic>
      <p:pic>
        <p:nvPicPr>
          <p:cNvPr id="30" name="Picture 29">
            <a:extLst>
              <a:ext uri="{FF2B5EF4-FFF2-40B4-BE49-F238E27FC236}">
                <a16:creationId xmlns:a16="http://schemas.microsoft.com/office/drawing/2014/main" id="{114D66E6-61A2-9307-EBBB-FEFA66DA6FD4}"/>
              </a:ext>
            </a:extLst>
          </p:cNvPr>
          <p:cNvPicPr>
            <a:picLocks noChangeAspect="1"/>
          </p:cNvPicPr>
          <p:nvPr/>
        </p:nvPicPr>
        <p:blipFill rotWithShape="1">
          <a:blip r:embed="rId7"/>
          <a:srcRect b="1245"/>
          <a:stretch/>
        </p:blipFill>
        <p:spPr>
          <a:xfrm>
            <a:off x="6632384" y="3355711"/>
            <a:ext cx="1791968" cy="802244"/>
          </a:xfrm>
          <a:prstGeom prst="rect">
            <a:avLst/>
          </a:prstGeom>
        </p:spPr>
      </p:pic>
      <p:sp>
        <p:nvSpPr>
          <p:cNvPr id="31" name="TextBox 30">
            <a:extLst>
              <a:ext uri="{FF2B5EF4-FFF2-40B4-BE49-F238E27FC236}">
                <a16:creationId xmlns:a16="http://schemas.microsoft.com/office/drawing/2014/main" id="{62B7B555-2743-711F-BD6D-40F69B41C353}"/>
              </a:ext>
            </a:extLst>
          </p:cNvPr>
          <p:cNvSpPr txBox="1"/>
          <p:nvPr/>
        </p:nvSpPr>
        <p:spPr>
          <a:xfrm>
            <a:off x="8534400" y="3149659"/>
            <a:ext cx="2690888" cy="1231106"/>
          </a:xfrm>
          <a:prstGeom prst="rect">
            <a:avLst/>
          </a:prstGeom>
          <a:noFill/>
        </p:spPr>
        <p:txBody>
          <a:bodyPr wrap="square" rtlCol="0">
            <a:spAutoFit/>
          </a:bodyPr>
          <a:lstStyle/>
          <a:p>
            <a:r>
              <a:rPr lang="en-US" sz="1600" b="1" dirty="0">
                <a:latin typeface="Adobe Devanagari"/>
              </a:rPr>
              <a:t>Seborrheic Dermatitis</a:t>
            </a:r>
          </a:p>
          <a:p>
            <a:endParaRPr lang="en-US" sz="1600" dirty="0">
              <a:latin typeface="Adobe Devanagari"/>
            </a:endParaRPr>
          </a:p>
          <a:p>
            <a:r>
              <a:rPr lang="en-US" sz="1400" dirty="0">
                <a:latin typeface="Adobe Devanagari"/>
              </a:rPr>
              <a:t>Usually affects the scalp.</a:t>
            </a:r>
          </a:p>
          <a:p>
            <a:r>
              <a:rPr lang="en-US" sz="1400" dirty="0">
                <a:latin typeface="Adobe Devanagari"/>
              </a:rPr>
              <a:t>Rarely causes severe harm to the body.</a:t>
            </a:r>
          </a:p>
        </p:txBody>
      </p:sp>
    </p:spTree>
    <p:extLst>
      <p:ext uri="{BB962C8B-B14F-4D97-AF65-F5344CB8AC3E}">
        <p14:creationId xmlns:p14="http://schemas.microsoft.com/office/powerpoint/2010/main" val="2170337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white surface with a pink background&#10;&#10;Description automatically generated">
            <a:extLst>
              <a:ext uri="{FF2B5EF4-FFF2-40B4-BE49-F238E27FC236}">
                <a16:creationId xmlns:a16="http://schemas.microsoft.com/office/drawing/2014/main" id="{104B6642-5B13-AC6E-FBEE-9EBDC2B4DE02}"/>
              </a:ext>
            </a:extLst>
          </p:cNvPr>
          <p:cNvPicPr>
            <a:picLocks noChangeAspect="1"/>
          </p:cNvPicPr>
          <p:nvPr/>
        </p:nvPicPr>
        <p:blipFill rotWithShape="1">
          <a:blip r:embed="rId2">
            <a:extLst>
              <a:ext uri="{28A0092B-C50C-407E-A947-70E740481C1C}">
                <a14:useLocalDpi xmlns:a14="http://schemas.microsoft.com/office/drawing/2010/main" val="0"/>
              </a:ext>
            </a:extLst>
          </a:blip>
          <a:srcRect t="6666"/>
          <a:stretch/>
        </p:blipFill>
        <p:spPr>
          <a:xfrm>
            <a:off x="0" y="-38100"/>
            <a:ext cx="12192000" cy="63627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0" y="228600"/>
            <a:ext cx="11328400" cy="914400"/>
          </a:xfrm>
        </p:spPr>
        <p:txBody>
          <a:bodyPr>
            <a:normAutofit/>
          </a:bodyPr>
          <a:lstStyle/>
          <a:p>
            <a:pPr algn="l"/>
            <a:r>
              <a:rPr lang="en-US" sz="4000" b="1" dirty="0"/>
              <a:t>Current Challenges</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6" name="Rectangle: Diagonal Corners Rounded 5">
            <a:extLst>
              <a:ext uri="{FF2B5EF4-FFF2-40B4-BE49-F238E27FC236}">
                <a16:creationId xmlns:a16="http://schemas.microsoft.com/office/drawing/2014/main" id="{FE525C11-2DF5-50A8-A91D-9CAAEAAD01CB}"/>
              </a:ext>
            </a:extLst>
          </p:cNvPr>
          <p:cNvSpPr/>
          <p:nvPr/>
        </p:nvSpPr>
        <p:spPr>
          <a:xfrm>
            <a:off x="1371600" y="1473863"/>
            <a:ext cx="9677400" cy="1832946"/>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Diagonal Corners Rounded 8">
            <a:extLst>
              <a:ext uri="{FF2B5EF4-FFF2-40B4-BE49-F238E27FC236}">
                <a16:creationId xmlns:a16="http://schemas.microsoft.com/office/drawing/2014/main" id="{23D1649D-9977-5CF8-292C-6DD38B0BCFD1}"/>
              </a:ext>
            </a:extLst>
          </p:cNvPr>
          <p:cNvSpPr/>
          <p:nvPr/>
        </p:nvSpPr>
        <p:spPr>
          <a:xfrm>
            <a:off x="1334525" y="3762971"/>
            <a:ext cx="9677400" cy="1905000"/>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A146F-EA97-B978-D7EC-9BF091F26DD9}"/>
              </a:ext>
            </a:extLst>
          </p:cNvPr>
          <p:cNvSpPr txBox="1"/>
          <p:nvPr/>
        </p:nvSpPr>
        <p:spPr>
          <a:xfrm>
            <a:off x="1525025" y="1148097"/>
            <a:ext cx="9417622" cy="4199611"/>
          </a:xfrm>
          <a:prstGeom prst="rect">
            <a:avLst/>
          </a:prstGeom>
          <a:noFill/>
        </p:spPr>
        <p:txBody>
          <a:bodyPr wrap="square" rtlCol="0">
            <a:spAutoFit/>
          </a:bodyPr>
          <a:lstStyle/>
          <a:p>
            <a:pPr>
              <a:lnSpc>
                <a:spcPct val="150000"/>
              </a:lnSpc>
            </a:pPr>
            <a:endParaRPr lang="en-US" sz="2000" b="1" dirty="0">
              <a:solidFill>
                <a:schemeClr val="bg1"/>
              </a:solidFill>
              <a:latin typeface="Adobe Devanagari"/>
            </a:endParaRPr>
          </a:p>
          <a:p>
            <a:pPr>
              <a:lnSpc>
                <a:spcPct val="150000"/>
              </a:lnSpc>
            </a:pPr>
            <a:r>
              <a:rPr lang="en-US" sz="2000" b="1" dirty="0">
                <a:solidFill>
                  <a:schemeClr val="bg1"/>
                </a:solidFill>
                <a:latin typeface="Adobe Devanagari"/>
              </a:rPr>
              <a:t>Diagnosis</a:t>
            </a:r>
          </a:p>
          <a:p>
            <a:pPr marL="742950" lvl="1" indent="-285750">
              <a:lnSpc>
                <a:spcPct val="150000"/>
              </a:lnSpc>
              <a:buFont typeface="Wingdings" panose="05000000000000000000" pitchFamily="2" charset="2"/>
              <a:buChar char="Ø"/>
            </a:pPr>
            <a:r>
              <a:rPr lang="en-US" sz="2000" dirty="0">
                <a:solidFill>
                  <a:schemeClr val="bg1"/>
                </a:solidFill>
                <a:latin typeface="Adobe Devanagari"/>
              </a:rPr>
              <a:t>Relies heavily on visual inspection by dermatologists, which can be subjective and inconsistent.</a:t>
            </a:r>
          </a:p>
          <a:p>
            <a:pPr>
              <a:lnSpc>
                <a:spcPct val="150000"/>
              </a:lnSpc>
            </a:pPr>
            <a:endParaRPr lang="en-US" sz="2000" dirty="0">
              <a:latin typeface="Adobe Devanagari"/>
            </a:endParaRPr>
          </a:p>
          <a:p>
            <a:pPr marL="742950" lvl="1" indent="-285750">
              <a:lnSpc>
                <a:spcPct val="150000"/>
              </a:lnSpc>
              <a:buFont typeface="Wingdings" panose="05000000000000000000" pitchFamily="2" charset="2"/>
              <a:buChar char="Ø"/>
            </a:pPr>
            <a:endParaRPr lang="en-US" sz="2000" dirty="0">
              <a:latin typeface="Adobe Devanagari"/>
            </a:endParaRPr>
          </a:p>
          <a:p>
            <a:pPr>
              <a:lnSpc>
                <a:spcPct val="150000"/>
              </a:lnSpc>
            </a:pPr>
            <a:r>
              <a:rPr lang="en-US" sz="2000" b="1" dirty="0">
                <a:solidFill>
                  <a:schemeClr val="bg1"/>
                </a:solidFill>
                <a:latin typeface="Adobe Devanagari"/>
              </a:rPr>
              <a:t>Early Detection</a:t>
            </a:r>
          </a:p>
          <a:p>
            <a:pPr marL="742950" lvl="1" indent="-285750">
              <a:lnSpc>
                <a:spcPct val="150000"/>
              </a:lnSpc>
              <a:buFont typeface="Wingdings" panose="05000000000000000000" pitchFamily="2" charset="2"/>
              <a:buChar char="Ø"/>
            </a:pPr>
            <a:r>
              <a:rPr lang="en-US" sz="2000" dirty="0">
                <a:solidFill>
                  <a:schemeClr val="bg1"/>
                </a:solidFill>
                <a:latin typeface="Adobe Devanagari"/>
              </a:rPr>
              <a:t>Failure to detect early signs can lead to progression and complications, increasing patient discomfort and healthcare costs.</a:t>
            </a:r>
            <a:endParaRPr lang="en-US" sz="2000" dirty="0">
              <a:latin typeface="Adobe Devanagari"/>
            </a:endParaRPr>
          </a:p>
        </p:txBody>
      </p:sp>
    </p:spTree>
    <p:extLst>
      <p:ext uri="{BB962C8B-B14F-4D97-AF65-F5344CB8AC3E}">
        <p14:creationId xmlns:p14="http://schemas.microsoft.com/office/powerpoint/2010/main" val="2369680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white surface with a pink background&#10;&#10;Description automatically generated">
            <a:extLst>
              <a:ext uri="{FF2B5EF4-FFF2-40B4-BE49-F238E27FC236}">
                <a16:creationId xmlns:a16="http://schemas.microsoft.com/office/drawing/2014/main" id="{104B6642-5B13-AC6E-FBEE-9EBDC2B4DE02}"/>
              </a:ext>
            </a:extLst>
          </p:cNvPr>
          <p:cNvPicPr>
            <a:picLocks noChangeAspect="1"/>
          </p:cNvPicPr>
          <p:nvPr/>
        </p:nvPicPr>
        <p:blipFill rotWithShape="1">
          <a:blip r:embed="rId2">
            <a:extLst>
              <a:ext uri="{28A0092B-C50C-407E-A947-70E740481C1C}">
                <a14:useLocalDpi xmlns:a14="http://schemas.microsoft.com/office/drawing/2010/main" val="0"/>
              </a:ext>
            </a:extLst>
          </a:blip>
          <a:srcRect t="6666"/>
          <a:stretch/>
        </p:blipFill>
        <p:spPr>
          <a:xfrm>
            <a:off x="0" y="-38100"/>
            <a:ext cx="12192000" cy="63627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28600"/>
            <a:ext cx="11684000" cy="990600"/>
          </a:xfrm>
        </p:spPr>
        <p:txBody>
          <a:bodyPr>
            <a:normAutofit/>
          </a:bodyPr>
          <a:lstStyle/>
          <a:p>
            <a:r>
              <a:rPr lang="en-US" sz="4000" b="1" dirty="0"/>
              <a:t>Research Problem</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Diagonal Corners Rounded 12">
            <a:extLst>
              <a:ext uri="{FF2B5EF4-FFF2-40B4-BE49-F238E27FC236}">
                <a16:creationId xmlns:a16="http://schemas.microsoft.com/office/drawing/2014/main" id="{825FA8BE-7E73-EFFC-FB34-1084EBE3E009}"/>
              </a:ext>
            </a:extLst>
          </p:cNvPr>
          <p:cNvSpPr/>
          <p:nvPr/>
        </p:nvSpPr>
        <p:spPr>
          <a:xfrm>
            <a:off x="3352800" y="3429000"/>
            <a:ext cx="8324029" cy="2421332"/>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How can advanced machine learning technologies be effectively utilized to improve the accuracy, efficiency, and consistency of eczema diagnosis and severity assessment from images?</a:t>
            </a:r>
          </a:p>
        </p:txBody>
      </p:sp>
      <p:pic>
        <p:nvPicPr>
          <p:cNvPr id="7" name="Picture 6" descr="A person and person with rashes&#10;&#10;Description automatically generated">
            <a:extLst>
              <a:ext uri="{FF2B5EF4-FFF2-40B4-BE49-F238E27FC236}">
                <a16:creationId xmlns:a16="http://schemas.microsoft.com/office/drawing/2014/main" id="{2158A4EA-94C9-17B4-B9BE-F00E52215AEC}"/>
              </a:ext>
            </a:extLst>
          </p:cNvPr>
          <p:cNvPicPr>
            <a:picLocks noChangeAspect="1"/>
          </p:cNvPicPr>
          <p:nvPr/>
        </p:nvPicPr>
        <p:blipFill rotWithShape="1">
          <a:blip r:embed="rId3">
            <a:extLst>
              <a:ext uri="{28A0092B-C50C-407E-A947-70E740481C1C}">
                <a14:useLocalDpi xmlns:a14="http://schemas.microsoft.com/office/drawing/2010/main" val="0"/>
              </a:ext>
            </a:extLst>
          </a:blip>
          <a:srcRect t="11111" b="21111"/>
          <a:stretch/>
        </p:blipFill>
        <p:spPr>
          <a:xfrm>
            <a:off x="254000" y="1305502"/>
            <a:ext cx="4114800" cy="2175054"/>
          </a:xfrm>
          <a:prstGeom prst="rect">
            <a:avLst/>
          </a:prstGeom>
          <a:ln>
            <a:noFill/>
          </a:ln>
          <a:effectLst>
            <a:softEdge rad="112500"/>
          </a:effectLst>
        </p:spPr>
      </p:pic>
    </p:spTree>
    <p:extLst>
      <p:ext uri="{BB962C8B-B14F-4D97-AF65-F5344CB8AC3E}">
        <p14:creationId xmlns:p14="http://schemas.microsoft.com/office/powerpoint/2010/main" val="1659176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CDF3B-4B00-5A43-BE2B-248205FB3B0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259CB91-4991-1924-82BD-3B4C2F03A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D24E5796-86D2-A9B3-EFF6-26E80C430826}"/>
              </a:ext>
            </a:extLst>
          </p:cNvPr>
          <p:cNvSpPr>
            <a:spLocks noGrp="1"/>
          </p:cNvSpPr>
          <p:nvPr>
            <p:ph type="title"/>
          </p:nvPr>
        </p:nvSpPr>
        <p:spPr>
          <a:xfrm>
            <a:off x="198617" y="160336"/>
            <a:ext cx="11684000" cy="982663"/>
          </a:xfrm>
        </p:spPr>
        <p:txBody>
          <a:bodyPr>
            <a:normAutofit/>
          </a:bodyPr>
          <a:lstStyle/>
          <a:p>
            <a:r>
              <a:rPr lang="en-US" sz="4000" b="1" cap="none" dirty="0"/>
              <a:t>System Diagram</a:t>
            </a:r>
          </a:p>
        </p:txBody>
      </p:sp>
      <p:pic>
        <p:nvPicPr>
          <p:cNvPr id="5" name="Picture 4">
            <a:extLst>
              <a:ext uri="{FF2B5EF4-FFF2-40B4-BE49-F238E27FC236}">
                <a16:creationId xmlns:a16="http://schemas.microsoft.com/office/drawing/2014/main" id="{D63F6355-6C14-9581-7B80-C5586308F54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2682" y="990601"/>
            <a:ext cx="9406636" cy="5237968"/>
          </a:xfrm>
          <a:prstGeom prst="rect">
            <a:avLst/>
          </a:prstGeom>
          <a:noFill/>
          <a:ln>
            <a:noFill/>
          </a:ln>
        </p:spPr>
      </p:pic>
      <p:sp>
        <p:nvSpPr>
          <p:cNvPr id="6" name="Rectangle 5">
            <a:extLst>
              <a:ext uri="{FF2B5EF4-FFF2-40B4-BE49-F238E27FC236}">
                <a16:creationId xmlns:a16="http://schemas.microsoft.com/office/drawing/2014/main" id="{4C9C8DCF-7294-94A8-1AF5-2D91DA3C2C4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3769195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B0F935BE-B6E2-B838-214D-68AEE025772A}"/>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238325"/>
            <a:ext cx="11684000" cy="861298"/>
          </a:xfrm>
        </p:spPr>
        <p:txBody>
          <a:bodyPr>
            <a:normAutofit/>
          </a:bodyPr>
          <a:lstStyle/>
          <a:p>
            <a:r>
              <a:rPr lang="en-US" sz="4000" b="1" dirty="0"/>
              <a:t>Requirements</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9" name="Rectangle: Rounded Corners 8">
            <a:extLst>
              <a:ext uri="{FF2B5EF4-FFF2-40B4-BE49-F238E27FC236}">
                <a16:creationId xmlns:a16="http://schemas.microsoft.com/office/drawing/2014/main" id="{6C18764A-FF81-A1E4-CC6E-DC0794884AB7}"/>
              </a:ext>
            </a:extLst>
          </p:cNvPr>
          <p:cNvSpPr/>
          <p:nvPr/>
        </p:nvSpPr>
        <p:spPr>
          <a:xfrm>
            <a:off x="8305800" y="1633459"/>
            <a:ext cx="3505200" cy="4114800"/>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176E780-9679-8243-A441-F318BF395081}"/>
              </a:ext>
            </a:extLst>
          </p:cNvPr>
          <p:cNvSpPr txBox="1"/>
          <p:nvPr/>
        </p:nvSpPr>
        <p:spPr>
          <a:xfrm>
            <a:off x="4481512" y="2057400"/>
            <a:ext cx="3352800" cy="2339102"/>
          </a:xfrm>
          <a:prstGeom prst="rect">
            <a:avLst/>
          </a:prstGeom>
          <a:noFill/>
        </p:spPr>
        <p:txBody>
          <a:bodyPr wrap="square" rtlCol="0">
            <a:spAutoFit/>
          </a:bodyPr>
          <a:lstStyle/>
          <a:p>
            <a:r>
              <a:rPr lang="en-US" sz="2000" b="1" dirty="0">
                <a:solidFill>
                  <a:srgbClr val="641800"/>
                </a:solidFill>
                <a:latin typeface="Adobe Devanagari"/>
              </a:rPr>
              <a:t>Functional Requirements</a:t>
            </a:r>
          </a:p>
          <a:p>
            <a:endParaRPr lang="en-US" dirty="0">
              <a:latin typeface="Adobe Devanagari"/>
            </a:endParaRPr>
          </a:p>
          <a:p>
            <a:pPr marL="342900" indent="-342900">
              <a:buFont typeface="Wingdings" panose="05000000000000000000" pitchFamily="2" charset="2"/>
              <a:buChar char="Ø"/>
            </a:pPr>
            <a:r>
              <a:rPr lang="en-US" dirty="0">
                <a:latin typeface="Adobe Devanagari"/>
              </a:rPr>
              <a:t>Eczema Detection Module.</a:t>
            </a:r>
          </a:p>
          <a:p>
            <a:pPr marL="342900" indent="-342900">
              <a:buFont typeface="Wingdings" panose="05000000000000000000" pitchFamily="2" charset="2"/>
              <a:buChar char="Ø"/>
            </a:pPr>
            <a:r>
              <a:rPr lang="en-US" dirty="0">
                <a:latin typeface="Adobe Devanagari"/>
              </a:rPr>
              <a:t>Severity Assessment Module.</a:t>
            </a:r>
          </a:p>
          <a:p>
            <a:pPr marL="342900" indent="-342900">
              <a:buFont typeface="Wingdings" panose="05000000000000000000" pitchFamily="2" charset="2"/>
              <a:buChar char="Ø"/>
            </a:pPr>
            <a:r>
              <a:rPr lang="en-US" dirty="0">
                <a:latin typeface="Adobe Devanagari"/>
              </a:rPr>
              <a:t>Dynamic Segmentation Adjustment.</a:t>
            </a:r>
          </a:p>
          <a:p>
            <a:pPr marL="342900" indent="-342900">
              <a:buFont typeface="Wingdings" panose="05000000000000000000" pitchFamily="2" charset="2"/>
              <a:buChar char="Ø"/>
            </a:pPr>
            <a:r>
              <a:rPr lang="en-US" dirty="0">
                <a:latin typeface="Adobe Devanagari"/>
              </a:rPr>
              <a:t>Adaptive Multi-Scale Attention Mechanism.</a:t>
            </a:r>
          </a:p>
        </p:txBody>
      </p:sp>
      <p:sp>
        <p:nvSpPr>
          <p:cNvPr id="11" name="Rectangle: Rounded Corners 10">
            <a:extLst>
              <a:ext uri="{FF2B5EF4-FFF2-40B4-BE49-F238E27FC236}">
                <a16:creationId xmlns:a16="http://schemas.microsoft.com/office/drawing/2014/main" id="{DF05E389-6C41-EA61-B66B-A6CFE9812250}"/>
              </a:ext>
            </a:extLst>
          </p:cNvPr>
          <p:cNvSpPr/>
          <p:nvPr/>
        </p:nvSpPr>
        <p:spPr>
          <a:xfrm>
            <a:off x="4357687" y="1633459"/>
            <a:ext cx="3505200" cy="4114800"/>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F817B9-B8CF-C979-0341-CFBA85C218FD}"/>
              </a:ext>
            </a:extLst>
          </p:cNvPr>
          <p:cNvSpPr txBox="1"/>
          <p:nvPr/>
        </p:nvSpPr>
        <p:spPr>
          <a:xfrm>
            <a:off x="8432800" y="2057400"/>
            <a:ext cx="3505200" cy="2215991"/>
          </a:xfrm>
          <a:prstGeom prst="rect">
            <a:avLst/>
          </a:prstGeom>
          <a:noFill/>
        </p:spPr>
        <p:txBody>
          <a:bodyPr wrap="square" rtlCol="0">
            <a:spAutoFit/>
          </a:bodyPr>
          <a:lstStyle/>
          <a:p>
            <a:r>
              <a:rPr lang="en-US" sz="2000" b="1" dirty="0">
                <a:solidFill>
                  <a:schemeClr val="bg1"/>
                </a:solidFill>
                <a:latin typeface="Adobe Devanagari"/>
              </a:rPr>
              <a:t>Non-Functional Requirements</a:t>
            </a:r>
          </a:p>
          <a:p>
            <a:endParaRPr lang="en-US" dirty="0">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Performance</a:t>
            </a:r>
          </a:p>
          <a:p>
            <a:pPr marL="342900" indent="-342900">
              <a:buFont typeface="Wingdings" panose="05000000000000000000" pitchFamily="2" charset="2"/>
              <a:buChar char="Ø"/>
            </a:pPr>
            <a:r>
              <a:rPr lang="en-US" sz="2000" dirty="0">
                <a:solidFill>
                  <a:schemeClr val="bg1"/>
                </a:solidFill>
                <a:latin typeface="Adobe Devanagari"/>
              </a:rPr>
              <a:t>Scalability</a:t>
            </a:r>
          </a:p>
          <a:p>
            <a:pPr marL="342900" indent="-342900">
              <a:buFont typeface="Wingdings" panose="05000000000000000000" pitchFamily="2" charset="2"/>
              <a:buChar char="Ø"/>
            </a:pPr>
            <a:r>
              <a:rPr lang="en-US" sz="2000" dirty="0">
                <a:solidFill>
                  <a:schemeClr val="bg1"/>
                </a:solidFill>
                <a:latin typeface="Adobe Devanagari"/>
              </a:rPr>
              <a:t>Usability</a:t>
            </a:r>
          </a:p>
          <a:p>
            <a:pPr marL="342900" indent="-342900">
              <a:buFont typeface="Wingdings" panose="05000000000000000000" pitchFamily="2" charset="2"/>
              <a:buChar char="Ø"/>
            </a:pPr>
            <a:r>
              <a:rPr lang="en-US" sz="2000" dirty="0">
                <a:solidFill>
                  <a:schemeClr val="bg1"/>
                </a:solidFill>
                <a:latin typeface="Adobe Devanagari"/>
              </a:rPr>
              <a:t>Security and Privacy</a:t>
            </a:r>
          </a:p>
          <a:p>
            <a:pPr marL="342900" indent="-342900">
              <a:buFont typeface="Wingdings" panose="05000000000000000000" pitchFamily="2" charset="2"/>
              <a:buChar char="Ø"/>
            </a:pPr>
            <a:r>
              <a:rPr lang="en-US" sz="2000" dirty="0">
                <a:solidFill>
                  <a:schemeClr val="bg1"/>
                </a:solidFill>
                <a:latin typeface="Adobe Devanagari"/>
              </a:rPr>
              <a:t>Reliability</a:t>
            </a:r>
          </a:p>
        </p:txBody>
      </p:sp>
      <p:sp>
        <p:nvSpPr>
          <p:cNvPr id="13" name="Rectangle: Rounded Corners 12">
            <a:extLst>
              <a:ext uri="{FF2B5EF4-FFF2-40B4-BE49-F238E27FC236}">
                <a16:creationId xmlns:a16="http://schemas.microsoft.com/office/drawing/2014/main" id="{8D3F236C-C1E3-3461-60A5-C6DDD5F25CDE}"/>
              </a:ext>
            </a:extLst>
          </p:cNvPr>
          <p:cNvSpPr/>
          <p:nvPr/>
        </p:nvSpPr>
        <p:spPr>
          <a:xfrm>
            <a:off x="371475" y="1633459"/>
            <a:ext cx="3505200" cy="4114800"/>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994DFB0-C0D6-F3D5-0BCA-FEF3A45C5048}"/>
              </a:ext>
            </a:extLst>
          </p:cNvPr>
          <p:cNvSpPr txBox="1"/>
          <p:nvPr/>
        </p:nvSpPr>
        <p:spPr>
          <a:xfrm>
            <a:off x="538163" y="2057400"/>
            <a:ext cx="3352800" cy="3139321"/>
          </a:xfrm>
          <a:prstGeom prst="rect">
            <a:avLst/>
          </a:prstGeom>
          <a:noFill/>
        </p:spPr>
        <p:txBody>
          <a:bodyPr wrap="square" rtlCol="0">
            <a:spAutoFit/>
          </a:bodyPr>
          <a:lstStyle/>
          <a:p>
            <a:r>
              <a:rPr lang="en-US" sz="2000" b="1" dirty="0">
                <a:solidFill>
                  <a:schemeClr val="bg1"/>
                </a:solidFill>
                <a:latin typeface="Adobe Devanagari"/>
              </a:rPr>
              <a:t>Personal Requirements</a:t>
            </a:r>
          </a:p>
          <a:p>
            <a:endParaRPr lang="en-US" dirty="0">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Guidance from the Supervisors on the Eczema and Data Science domain.</a:t>
            </a:r>
          </a:p>
          <a:p>
            <a:endParaRPr lang="en-US" sz="2000" dirty="0">
              <a:solidFill>
                <a:schemeClr val="bg1"/>
              </a:solidFill>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Understand the Specific Area of Each Domain to Proceed with the Selected Research Area.</a:t>
            </a:r>
          </a:p>
        </p:txBody>
      </p:sp>
    </p:spTree>
    <p:extLst>
      <p:ext uri="{BB962C8B-B14F-4D97-AF65-F5344CB8AC3E}">
        <p14:creationId xmlns:p14="http://schemas.microsoft.com/office/powerpoint/2010/main" val="1761751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9F8C0-F385-98B8-7420-67E3121B2040}"/>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89DECC1C-D309-48D7-D4B5-3AC273AD674F}"/>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66607E5C-0E91-C005-9F21-6AEAC7022456}"/>
              </a:ext>
            </a:extLst>
          </p:cNvPr>
          <p:cNvSpPr>
            <a:spLocks noGrp="1"/>
          </p:cNvSpPr>
          <p:nvPr>
            <p:ph type="title"/>
          </p:nvPr>
        </p:nvSpPr>
        <p:spPr>
          <a:xfrm>
            <a:off x="198617" y="238325"/>
            <a:ext cx="7930761" cy="861298"/>
          </a:xfrm>
        </p:spPr>
        <p:txBody>
          <a:bodyPr>
            <a:normAutofit/>
          </a:bodyPr>
          <a:lstStyle/>
          <a:p>
            <a:r>
              <a:rPr lang="en-US" sz="4000" b="1" dirty="0"/>
              <a:t>Completed Tasks</a:t>
            </a:r>
            <a:endParaRPr lang="en-US" sz="4000" dirty="0"/>
          </a:p>
        </p:txBody>
      </p:sp>
      <p:sp>
        <p:nvSpPr>
          <p:cNvPr id="4" name="Rectangle 3">
            <a:extLst>
              <a:ext uri="{FF2B5EF4-FFF2-40B4-BE49-F238E27FC236}">
                <a16:creationId xmlns:a16="http://schemas.microsoft.com/office/drawing/2014/main" id="{7EE9C712-6C3B-0CF9-67D1-0CFE998879D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6" name="Rectangle: Diagonal Corners Rounded 6">
            <a:extLst>
              <a:ext uri="{FF2B5EF4-FFF2-40B4-BE49-F238E27FC236}">
                <a16:creationId xmlns:a16="http://schemas.microsoft.com/office/drawing/2014/main" id="{56AAA3BB-D023-2764-EC86-3A953505137A}"/>
              </a:ext>
            </a:extLst>
          </p:cNvPr>
          <p:cNvSpPr/>
          <p:nvPr/>
        </p:nvSpPr>
        <p:spPr>
          <a:xfrm>
            <a:off x="345191" y="1666206"/>
            <a:ext cx="11501617" cy="685801"/>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Prepared the dataset for psoriasis detection and severity classification in collaboration with dermatologists to validate severity levels.</a:t>
            </a:r>
          </a:p>
        </p:txBody>
      </p:sp>
      <p:sp>
        <p:nvSpPr>
          <p:cNvPr id="7" name="Rectangle: Diagonal Corners Rounded 6">
            <a:extLst>
              <a:ext uri="{FF2B5EF4-FFF2-40B4-BE49-F238E27FC236}">
                <a16:creationId xmlns:a16="http://schemas.microsoft.com/office/drawing/2014/main" id="{6B84AAC2-B883-477C-411F-DCFEA15C4C21}"/>
              </a:ext>
            </a:extLst>
          </p:cNvPr>
          <p:cNvSpPr/>
          <p:nvPr/>
        </p:nvSpPr>
        <p:spPr>
          <a:xfrm>
            <a:off x="353658" y="2507061"/>
            <a:ext cx="11501617" cy="685801"/>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Conducted data preprocessing to standardize the dataset and applied data augmentation techniques to enhance training and testing samples.</a:t>
            </a:r>
          </a:p>
        </p:txBody>
      </p:sp>
      <p:sp>
        <p:nvSpPr>
          <p:cNvPr id="8" name="Rectangle: Diagonal Corners Rounded 7">
            <a:extLst>
              <a:ext uri="{FF2B5EF4-FFF2-40B4-BE49-F238E27FC236}">
                <a16:creationId xmlns:a16="http://schemas.microsoft.com/office/drawing/2014/main" id="{0BB243F4-6728-F770-9878-13215B751D99}"/>
              </a:ext>
            </a:extLst>
          </p:cNvPr>
          <p:cNvSpPr/>
          <p:nvPr/>
        </p:nvSpPr>
        <p:spPr>
          <a:xfrm>
            <a:off x="345190" y="3316686"/>
            <a:ext cx="11501617" cy="58207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Implemented models for eczema detection to identify affected.</a:t>
            </a:r>
          </a:p>
        </p:txBody>
      </p:sp>
      <p:sp>
        <p:nvSpPr>
          <p:cNvPr id="9" name="Rectangle: Diagonal Corners Rounded 6">
            <a:extLst>
              <a:ext uri="{FF2B5EF4-FFF2-40B4-BE49-F238E27FC236}">
                <a16:creationId xmlns:a16="http://schemas.microsoft.com/office/drawing/2014/main" id="{5546354D-466A-2C12-75C6-838A704C22E3}"/>
              </a:ext>
            </a:extLst>
          </p:cNvPr>
          <p:cNvSpPr/>
          <p:nvPr/>
        </p:nvSpPr>
        <p:spPr>
          <a:xfrm>
            <a:off x="345190" y="4053831"/>
            <a:ext cx="11501617" cy="56197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Developed models for eczema severity classification for accurate severity level categorization.</a:t>
            </a:r>
          </a:p>
        </p:txBody>
      </p:sp>
      <p:sp>
        <p:nvSpPr>
          <p:cNvPr id="10" name="Rectangle: Diagonal Corners Rounded 6">
            <a:extLst>
              <a:ext uri="{FF2B5EF4-FFF2-40B4-BE49-F238E27FC236}">
                <a16:creationId xmlns:a16="http://schemas.microsoft.com/office/drawing/2014/main" id="{9C8BFD51-38CC-963B-CB2E-C63E7F70385D}"/>
              </a:ext>
            </a:extLst>
          </p:cNvPr>
          <p:cNvSpPr/>
          <p:nvPr/>
        </p:nvSpPr>
        <p:spPr>
          <a:xfrm>
            <a:off x="379058" y="4767706"/>
            <a:ext cx="11501617" cy="502690"/>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Implemented attention mechanisms inside the model to enhance the accuracy.</a:t>
            </a:r>
          </a:p>
        </p:txBody>
      </p:sp>
      <p:sp>
        <p:nvSpPr>
          <p:cNvPr id="15" name="Rectangle: Diagonal Corners Rounded 6">
            <a:extLst>
              <a:ext uri="{FF2B5EF4-FFF2-40B4-BE49-F238E27FC236}">
                <a16:creationId xmlns:a16="http://schemas.microsoft.com/office/drawing/2014/main" id="{2F3FC8D7-EA56-2EFE-2957-205B77260466}"/>
              </a:ext>
            </a:extLst>
          </p:cNvPr>
          <p:cNvSpPr/>
          <p:nvPr/>
        </p:nvSpPr>
        <p:spPr>
          <a:xfrm>
            <a:off x="379058" y="5438670"/>
            <a:ext cx="11501617" cy="502690"/>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Created a web application to test classification and detection results using the trained models.</a:t>
            </a:r>
          </a:p>
        </p:txBody>
      </p:sp>
      <p:sp>
        <p:nvSpPr>
          <p:cNvPr id="2" name="Rectangle: Diagonal Corners Rounded 1">
            <a:extLst>
              <a:ext uri="{FF2B5EF4-FFF2-40B4-BE49-F238E27FC236}">
                <a16:creationId xmlns:a16="http://schemas.microsoft.com/office/drawing/2014/main" id="{333FC3E4-0467-612D-D350-F32DA4DD1C05}"/>
              </a:ext>
            </a:extLst>
          </p:cNvPr>
          <p:cNvSpPr/>
          <p:nvPr/>
        </p:nvSpPr>
        <p:spPr>
          <a:xfrm>
            <a:off x="8153400" y="248422"/>
            <a:ext cx="3696649" cy="1039163"/>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latin typeface="Adobe Devanagari"/>
              </a:rPr>
              <a:t>      </a:t>
            </a:r>
            <a:r>
              <a:rPr lang="en-US" b="1" dirty="0">
                <a:latin typeface="Adobe Devanagari"/>
              </a:rPr>
              <a:t>Completed Work ~ 50%</a:t>
            </a:r>
            <a:endParaRPr lang="en-US" sz="1600" b="1" dirty="0">
              <a:latin typeface="Adobe Devanagari"/>
            </a:endParaRPr>
          </a:p>
        </p:txBody>
      </p:sp>
      <p:graphicFrame>
        <p:nvGraphicFramePr>
          <p:cNvPr id="11" name="Chart 10">
            <a:extLst>
              <a:ext uri="{FF2B5EF4-FFF2-40B4-BE49-F238E27FC236}">
                <a16:creationId xmlns:a16="http://schemas.microsoft.com/office/drawing/2014/main" id="{5A1ACE5C-4724-590E-9A2C-69EDF67979EB}"/>
              </a:ext>
            </a:extLst>
          </p:cNvPr>
          <p:cNvGraphicFramePr/>
          <p:nvPr>
            <p:extLst>
              <p:ext uri="{D42A27DB-BD31-4B8C-83A1-F6EECF244321}">
                <p14:modId xmlns:p14="http://schemas.microsoft.com/office/powerpoint/2010/main" val="3913310257"/>
              </p:ext>
            </p:extLst>
          </p:nvPr>
        </p:nvGraphicFramePr>
        <p:xfrm>
          <a:off x="10692093" y="365711"/>
          <a:ext cx="1133934" cy="64761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02258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8B494-D4B5-AF1F-FCF9-12C8BC48457B}"/>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89A07129-9A1C-C9FE-CCCC-B471960461B9}"/>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D150399B-83BA-D8D4-D4EC-F03A9A945A19}"/>
              </a:ext>
            </a:extLst>
          </p:cNvPr>
          <p:cNvSpPr>
            <a:spLocks noGrp="1"/>
          </p:cNvSpPr>
          <p:nvPr>
            <p:ph type="title"/>
          </p:nvPr>
        </p:nvSpPr>
        <p:spPr>
          <a:xfrm>
            <a:off x="198617" y="238325"/>
            <a:ext cx="11684000" cy="861298"/>
          </a:xfrm>
        </p:spPr>
        <p:txBody>
          <a:bodyPr>
            <a:normAutofit/>
          </a:bodyPr>
          <a:lstStyle/>
          <a:p>
            <a:r>
              <a:rPr lang="en-US" sz="4000" b="1" dirty="0"/>
              <a:t>Data Collection</a:t>
            </a:r>
            <a:endParaRPr lang="en-US" sz="4000" dirty="0"/>
          </a:p>
        </p:txBody>
      </p:sp>
      <p:sp>
        <p:nvSpPr>
          <p:cNvPr id="4" name="Rectangle 3">
            <a:extLst>
              <a:ext uri="{FF2B5EF4-FFF2-40B4-BE49-F238E27FC236}">
                <a16:creationId xmlns:a16="http://schemas.microsoft.com/office/drawing/2014/main" id="{FC8626FA-B54A-A5D6-181A-CFF2BC3B822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A608E5D6-A5FB-811F-D70A-820FE6CA84D3}"/>
              </a:ext>
            </a:extLst>
          </p:cNvPr>
          <p:cNvSpPr/>
          <p:nvPr/>
        </p:nvSpPr>
        <p:spPr>
          <a:xfrm>
            <a:off x="6445816" y="1390825"/>
            <a:ext cx="5087523" cy="2083765"/>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B52EB0-7B92-53CF-F49F-99C89906C1A8}"/>
              </a:ext>
            </a:extLst>
          </p:cNvPr>
          <p:cNvSpPr txBox="1"/>
          <p:nvPr/>
        </p:nvSpPr>
        <p:spPr>
          <a:xfrm>
            <a:off x="6529019" y="1524766"/>
            <a:ext cx="5156722" cy="1815882"/>
          </a:xfrm>
          <a:prstGeom prst="rect">
            <a:avLst/>
          </a:prstGeom>
          <a:noFill/>
        </p:spPr>
        <p:txBody>
          <a:bodyPr wrap="square" rtlCol="0">
            <a:spAutoFit/>
          </a:bodyPr>
          <a:lstStyle/>
          <a:p>
            <a:pPr marL="342900" indent="-342900">
              <a:buFont typeface="Wingdings" panose="05000000000000000000" pitchFamily="2" charset="2"/>
              <a:buChar char="Ø"/>
            </a:pPr>
            <a:r>
              <a:rPr lang="en-US" sz="1600" dirty="0">
                <a:latin typeface="Adobe Devanagari"/>
              </a:rPr>
              <a:t>Two Key Datasets:</a:t>
            </a:r>
          </a:p>
          <a:p>
            <a:pPr marL="342900" indent="-342900">
              <a:buFont typeface="Wingdings" panose="05000000000000000000" pitchFamily="2" charset="2"/>
              <a:buChar char="Ø"/>
            </a:pPr>
            <a:endParaRPr lang="en-US" sz="1600" dirty="0">
              <a:latin typeface="Adobe Devanagari"/>
            </a:endParaRPr>
          </a:p>
          <a:p>
            <a:pPr marL="742950" lvl="1" indent="-285750">
              <a:buFont typeface="Wingdings" panose="05000000000000000000" pitchFamily="2" charset="2"/>
              <a:buChar char="ü"/>
            </a:pPr>
            <a:r>
              <a:rPr lang="en-US" sz="1600" b="1" dirty="0">
                <a:latin typeface="Adobe Devanagari"/>
              </a:rPr>
              <a:t>Eczema Detection: </a:t>
            </a:r>
          </a:p>
          <a:p>
            <a:pPr lvl="1"/>
            <a:r>
              <a:rPr lang="en-US" sz="1600" dirty="0">
                <a:latin typeface="Adobe Devanagari"/>
              </a:rPr>
              <a:t>	Categorization into "eczema" or "not eczema.“</a:t>
            </a:r>
          </a:p>
          <a:p>
            <a:pPr marL="742950" lvl="1" indent="-285750">
              <a:buFont typeface="Wingdings" panose="05000000000000000000" pitchFamily="2" charset="2"/>
              <a:buChar char="ü"/>
            </a:pPr>
            <a:endParaRPr lang="en-US" sz="1600" dirty="0">
              <a:latin typeface="Adobe Devanagari"/>
            </a:endParaRPr>
          </a:p>
          <a:p>
            <a:pPr marL="742950" lvl="1" indent="-285750">
              <a:buFont typeface="Wingdings" panose="05000000000000000000" pitchFamily="2" charset="2"/>
              <a:buChar char="ü"/>
            </a:pPr>
            <a:r>
              <a:rPr lang="en-US" sz="1600" b="1" dirty="0">
                <a:latin typeface="Adobe Devanagari"/>
              </a:rPr>
              <a:t>Severity Classification: </a:t>
            </a:r>
          </a:p>
          <a:p>
            <a:pPr lvl="1"/>
            <a:r>
              <a:rPr lang="en-US" sz="1600" dirty="0">
                <a:latin typeface="Adobe Devanagari"/>
              </a:rPr>
              <a:t>	Labels for mild, moderate, severe cases.</a:t>
            </a:r>
          </a:p>
        </p:txBody>
      </p:sp>
      <p:pic>
        <p:nvPicPr>
          <p:cNvPr id="19" name="Picture 18">
            <a:extLst>
              <a:ext uri="{FF2B5EF4-FFF2-40B4-BE49-F238E27FC236}">
                <a16:creationId xmlns:a16="http://schemas.microsoft.com/office/drawing/2014/main" id="{D51FD545-B049-97B7-B58F-A3A6E5D34134}"/>
              </a:ext>
            </a:extLst>
          </p:cNvPr>
          <p:cNvPicPr>
            <a:picLocks noChangeAspect="1"/>
          </p:cNvPicPr>
          <p:nvPr/>
        </p:nvPicPr>
        <p:blipFill>
          <a:blip r:embed="rId3"/>
          <a:stretch>
            <a:fillRect/>
          </a:stretch>
        </p:blipFill>
        <p:spPr>
          <a:xfrm>
            <a:off x="457200" y="1752600"/>
            <a:ext cx="5156722" cy="2510070"/>
          </a:xfrm>
          <a:prstGeom prst="rect">
            <a:avLst/>
          </a:prstGeom>
        </p:spPr>
      </p:pic>
      <p:pic>
        <p:nvPicPr>
          <p:cNvPr id="23" name="Picture 22">
            <a:extLst>
              <a:ext uri="{FF2B5EF4-FFF2-40B4-BE49-F238E27FC236}">
                <a16:creationId xmlns:a16="http://schemas.microsoft.com/office/drawing/2014/main" id="{AF10DCC0-DD5D-7378-7DE9-182D2C635C1D}"/>
              </a:ext>
            </a:extLst>
          </p:cNvPr>
          <p:cNvPicPr>
            <a:picLocks noChangeAspect="1"/>
          </p:cNvPicPr>
          <p:nvPr/>
        </p:nvPicPr>
        <p:blipFill>
          <a:blip r:embed="rId4"/>
          <a:stretch>
            <a:fillRect/>
          </a:stretch>
        </p:blipFill>
        <p:spPr>
          <a:xfrm>
            <a:off x="457200" y="4004770"/>
            <a:ext cx="3452172" cy="1804691"/>
          </a:xfrm>
          <a:prstGeom prst="rect">
            <a:avLst/>
          </a:prstGeom>
        </p:spPr>
      </p:pic>
      <p:pic>
        <p:nvPicPr>
          <p:cNvPr id="25" name="Picture 24">
            <a:extLst>
              <a:ext uri="{FF2B5EF4-FFF2-40B4-BE49-F238E27FC236}">
                <a16:creationId xmlns:a16="http://schemas.microsoft.com/office/drawing/2014/main" id="{883271FE-4684-D054-8E15-4540B648D64C}"/>
              </a:ext>
            </a:extLst>
          </p:cNvPr>
          <p:cNvPicPr>
            <a:picLocks noChangeAspect="1"/>
          </p:cNvPicPr>
          <p:nvPr/>
        </p:nvPicPr>
        <p:blipFill>
          <a:blip r:embed="rId5"/>
          <a:stretch>
            <a:fillRect/>
          </a:stretch>
        </p:blipFill>
        <p:spPr>
          <a:xfrm>
            <a:off x="4372470" y="3700890"/>
            <a:ext cx="4572000" cy="2114282"/>
          </a:xfrm>
          <a:prstGeom prst="rect">
            <a:avLst/>
          </a:prstGeom>
        </p:spPr>
      </p:pic>
      <p:pic>
        <p:nvPicPr>
          <p:cNvPr id="21" name="Picture 20">
            <a:extLst>
              <a:ext uri="{FF2B5EF4-FFF2-40B4-BE49-F238E27FC236}">
                <a16:creationId xmlns:a16="http://schemas.microsoft.com/office/drawing/2014/main" id="{4A59A069-4A35-DF7B-7454-CA685135A3D2}"/>
              </a:ext>
            </a:extLst>
          </p:cNvPr>
          <p:cNvPicPr>
            <a:picLocks noChangeAspect="1"/>
          </p:cNvPicPr>
          <p:nvPr/>
        </p:nvPicPr>
        <p:blipFill>
          <a:blip r:embed="rId6"/>
          <a:stretch>
            <a:fillRect/>
          </a:stretch>
        </p:blipFill>
        <p:spPr>
          <a:xfrm>
            <a:off x="8339757" y="4045750"/>
            <a:ext cx="3449323" cy="1763711"/>
          </a:xfrm>
          <a:prstGeom prst="rect">
            <a:avLst/>
          </a:prstGeom>
        </p:spPr>
      </p:pic>
    </p:spTree>
    <p:extLst>
      <p:ext uri="{BB962C8B-B14F-4D97-AF65-F5344CB8AC3E}">
        <p14:creationId xmlns:p14="http://schemas.microsoft.com/office/powerpoint/2010/main" val="590910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CAC79-2F5F-14DF-48DF-8DE6850A19FD}"/>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E8BF9052-267C-E27C-7127-1F48DD069637}"/>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8107D071-BFED-DB3E-6D79-4EFDE733430F}"/>
              </a:ext>
            </a:extLst>
          </p:cNvPr>
          <p:cNvSpPr>
            <a:spLocks noGrp="1"/>
          </p:cNvSpPr>
          <p:nvPr>
            <p:ph type="title"/>
          </p:nvPr>
        </p:nvSpPr>
        <p:spPr>
          <a:xfrm>
            <a:off x="198617" y="238325"/>
            <a:ext cx="11684000" cy="861298"/>
          </a:xfrm>
        </p:spPr>
        <p:txBody>
          <a:bodyPr>
            <a:normAutofit/>
          </a:bodyPr>
          <a:lstStyle/>
          <a:p>
            <a:r>
              <a:rPr lang="en-US" sz="4000" b="1" dirty="0"/>
              <a:t>Data Validation</a:t>
            </a:r>
            <a:endParaRPr lang="en-US" sz="4000" dirty="0"/>
          </a:p>
        </p:txBody>
      </p:sp>
      <p:sp>
        <p:nvSpPr>
          <p:cNvPr id="4" name="Rectangle 3">
            <a:extLst>
              <a:ext uri="{FF2B5EF4-FFF2-40B4-BE49-F238E27FC236}">
                <a16:creationId xmlns:a16="http://schemas.microsoft.com/office/drawing/2014/main" id="{1ABD290B-F238-B087-1968-362AB2C66C4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437502DF-6984-6135-FDCC-5AEBE85B338D}"/>
              </a:ext>
            </a:extLst>
          </p:cNvPr>
          <p:cNvSpPr/>
          <p:nvPr/>
        </p:nvSpPr>
        <p:spPr>
          <a:xfrm>
            <a:off x="464857" y="1926146"/>
            <a:ext cx="4495800" cy="3614659"/>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0F5B1EB-57D7-D9EB-1DD6-40FD3056D722}"/>
              </a:ext>
            </a:extLst>
          </p:cNvPr>
          <p:cNvSpPr txBox="1"/>
          <p:nvPr/>
        </p:nvSpPr>
        <p:spPr>
          <a:xfrm>
            <a:off x="704850" y="2307530"/>
            <a:ext cx="4179606" cy="3046988"/>
          </a:xfrm>
          <a:prstGeom prst="rect">
            <a:avLst/>
          </a:prstGeom>
          <a:noFill/>
        </p:spPr>
        <p:txBody>
          <a:bodyPr wrap="square" rtlCol="0">
            <a:spAutoFit/>
          </a:bodyPr>
          <a:lstStyle/>
          <a:p>
            <a:pPr marL="342900" indent="-342900">
              <a:buFont typeface="Wingdings" panose="05000000000000000000" pitchFamily="2" charset="2"/>
              <a:buChar char="Ø"/>
            </a:pPr>
            <a:r>
              <a:rPr lang="en-US" sz="1600" dirty="0">
                <a:solidFill>
                  <a:schemeClr val="bg1"/>
                </a:solidFill>
                <a:latin typeface="Adobe Devanagari"/>
              </a:rPr>
              <a:t>Data collections were reviewed and validated with external supervisors.</a:t>
            </a:r>
          </a:p>
          <a:p>
            <a:pPr marL="342900" indent="-342900">
              <a:buFont typeface="Wingdings" panose="05000000000000000000" pitchFamily="2" charset="2"/>
              <a:buChar char="Ø"/>
            </a:pPr>
            <a:endParaRPr lang="en-US" sz="1600" dirty="0">
              <a:solidFill>
                <a:schemeClr val="bg1"/>
              </a:solidFill>
              <a:latin typeface="Adobe Devanagari"/>
            </a:endParaRPr>
          </a:p>
          <a:p>
            <a:pPr marL="342900" indent="-342900">
              <a:buFont typeface="Wingdings" panose="05000000000000000000" pitchFamily="2" charset="2"/>
              <a:buChar char="Ø"/>
            </a:pPr>
            <a:r>
              <a:rPr lang="en-US" sz="1600" dirty="0">
                <a:solidFill>
                  <a:schemeClr val="bg1"/>
                </a:solidFill>
                <a:latin typeface="Adobe Devanagari"/>
              </a:rPr>
              <a:t>Input was provided based on clinical expertise and knowledge to ensure the quality and accuracy of labels.</a:t>
            </a:r>
          </a:p>
          <a:p>
            <a:pPr marL="342900" indent="-342900">
              <a:buFont typeface="Wingdings" panose="05000000000000000000" pitchFamily="2" charset="2"/>
              <a:buChar char="Ø"/>
            </a:pPr>
            <a:endParaRPr lang="en-US" sz="1600" dirty="0">
              <a:solidFill>
                <a:schemeClr val="bg1"/>
              </a:solidFill>
              <a:latin typeface="Adobe Devanagari"/>
            </a:endParaRPr>
          </a:p>
          <a:p>
            <a:pPr marL="342900" indent="-342900">
              <a:buFont typeface="Wingdings" panose="05000000000000000000" pitchFamily="2" charset="2"/>
              <a:buChar char="Ø"/>
            </a:pPr>
            <a:r>
              <a:rPr lang="en-US" sz="1600" dirty="0">
                <a:solidFill>
                  <a:schemeClr val="bg1"/>
                </a:solidFill>
                <a:latin typeface="Adobe Devanagari"/>
              </a:rPr>
              <a:t>Adjustments based on supervisor feedback.</a:t>
            </a:r>
          </a:p>
          <a:p>
            <a:pPr marL="342900" indent="-342900">
              <a:buFont typeface="Wingdings" panose="05000000000000000000" pitchFamily="2" charset="2"/>
              <a:buChar char="Ø"/>
            </a:pPr>
            <a:endParaRPr lang="en-US" sz="1600" dirty="0">
              <a:solidFill>
                <a:schemeClr val="bg1"/>
              </a:solidFill>
              <a:latin typeface="Adobe Devanagari"/>
            </a:endParaRPr>
          </a:p>
          <a:p>
            <a:pPr marL="342900" indent="-342900">
              <a:buFont typeface="Wingdings" panose="05000000000000000000" pitchFamily="2" charset="2"/>
              <a:buChar char="Ø"/>
            </a:pPr>
            <a:r>
              <a:rPr lang="en-US" sz="1600" dirty="0">
                <a:solidFill>
                  <a:schemeClr val="bg1"/>
                </a:solidFill>
                <a:latin typeface="Adobe Devanagari"/>
              </a:rPr>
              <a:t>Removal of ambiguous data to enhance dataset reliability.</a:t>
            </a:r>
          </a:p>
          <a:p>
            <a:endParaRPr lang="en-US" sz="1600" dirty="0">
              <a:solidFill>
                <a:schemeClr val="bg1"/>
              </a:solidFill>
              <a:latin typeface="Adobe Devanagari"/>
            </a:endParaRPr>
          </a:p>
        </p:txBody>
      </p:sp>
      <p:pic>
        <p:nvPicPr>
          <p:cNvPr id="7" name="Picture 6">
            <a:extLst>
              <a:ext uri="{FF2B5EF4-FFF2-40B4-BE49-F238E27FC236}">
                <a16:creationId xmlns:a16="http://schemas.microsoft.com/office/drawing/2014/main" id="{465E07DE-1497-A786-3918-5D0D9FA9EF93}"/>
              </a:ext>
            </a:extLst>
          </p:cNvPr>
          <p:cNvPicPr>
            <a:picLocks noChangeAspect="1"/>
          </p:cNvPicPr>
          <p:nvPr/>
        </p:nvPicPr>
        <p:blipFill>
          <a:blip r:embed="rId3"/>
          <a:srcRect r="29891"/>
          <a:stretch/>
        </p:blipFill>
        <p:spPr>
          <a:xfrm>
            <a:off x="5448301" y="1366705"/>
            <a:ext cx="3162300" cy="3401281"/>
          </a:xfrm>
          <a:prstGeom prst="rect">
            <a:avLst/>
          </a:prstGeom>
        </p:spPr>
      </p:pic>
      <p:pic>
        <p:nvPicPr>
          <p:cNvPr id="15" name="Picture 14">
            <a:extLst>
              <a:ext uri="{FF2B5EF4-FFF2-40B4-BE49-F238E27FC236}">
                <a16:creationId xmlns:a16="http://schemas.microsoft.com/office/drawing/2014/main" id="{85DD3D23-20E6-8572-2070-F175F0DB2954}"/>
              </a:ext>
            </a:extLst>
          </p:cNvPr>
          <p:cNvPicPr>
            <a:picLocks noChangeAspect="1"/>
          </p:cNvPicPr>
          <p:nvPr/>
        </p:nvPicPr>
        <p:blipFill>
          <a:blip r:embed="rId4"/>
          <a:stretch>
            <a:fillRect/>
          </a:stretch>
        </p:blipFill>
        <p:spPr>
          <a:xfrm>
            <a:off x="7424008" y="2819400"/>
            <a:ext cx="4383457" cy="3335811"/>
          </a:xfrm>
          <a:prstGeom prst="rect">
            <a:avLst/>
          </a:prstGeom>
        </p:spPr>
      </p:pic>
      <p:pic>
        <p:nvPicPr>
          <p:cNvPr id="2" name="Picture 1" descr="A document with writing on it&#10;&#10;Description automatically generated">
            <a:extLst>
              <a:ext uri="{FF2B5EF4-FFF2-40B4-BE49-F238E27FC236}">
                <a16:creationId xmlns:a16="http://schemas.microsoft.com/office/drawing/2014/main" id="{A4348962-E686-0659-19C5-1F636E00A2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96139" y="210616"/>
            <a:ext cx="3211326" cy="3599384"/>
          </a:xfrm>
          <a:prstGeom prst="rect">
            <a:avLst/>
          </a:prstGeom>
        </p:spPr>
      </p:pic>
    </p:spTree>
    <p:extLst>
      <p:ext uri="{BB962C8B-B14F-4D97-AF65-F5344CB8AC3E}">
        <p14:creationId xmlns:p14="http://schemas.microsoft.com/office/powerpoint/2010/main" val="1486200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41800"/>
        </a:solidFill>
        <a:effectLst/>
      </p:bgPr>
    </p:bg>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8BF06BDE-0916-AFC4-E3F6-383057F07C8F}"/>
              </a:ext>
            </a:extLst>
          </p:cNvPr>
          <p:cNvSpPr txBox="1">
            <a:spLocks/>
          </p:cNvSpPr>
          <p:nvPr/>
        </p:nvSpPr>
        <p:spPr>
          <a:xfrm>
            <a:off x="198617" y="160337"/>
            <a:ext cx="11684000" cy="7461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solidFill>
                  <a:schemeClr val="bg1"/>
                </a:solidFill>
              </a:rPr>
              <a:t>System Diagram</a:t>
            </a:r>
          </a:p>
        </p:txBody>
      </p:sp>
      <p:pic>
        <p:nvPicPr>
          <p:cNvPr id="2" name="Picture 1" descr="A diagram of a company&#10;&#10;Description automatically generated">
            <a:extLst>
              <a:ext uri="{FF2B5EF4-FFF2-40B4-BE49-F238E27FC236}">
                <a16:creationId xmlns:a16="http://schemas.microsoft.com/office/drawing/2014/main" id="{41156B05-55B9-47E6-8590-A1775BDBAFA8}"/>
              </a:ext>
            </a:extLst>
          </p:cNvPr>
          <p:cNvPicPr>
            <a:picLocks noChangeAspect="1"/>
          </p:cNvPicPr>
          <p:nvPr/>
        </p:nvPicPr>
        <p:blipFill rotWithShape="1">
          <a:blip r:embed="rId2">
            <a:extLst>
              <a:ext uri="{28A0092B-C50C-407E-A947-70E740481C1C}">
                <a14:useLocalDpi xmlns:a14="http://schemas.microsoft.com/office/drawing/2010/main" val="0"/>
              </a:ext>
            </a:extLst>
          </a:blip>
          <a:srcRect l="2850" t="4445" r="2850" b="4445"/>
          <a:stretch/>
        </p:blipFill>
        <p:spPr>
          <a:xfrm>
            <a:off x="1705546" y="906463"/>
            <a:ext cx="8780908" cy="5625269"/>
          </a:xfrm>
          <a:prstGeom prst="rect">
            <a:avLst/>
          </a:prstGeom>
        </p:spPr>
      </p:pic>
    </p:spTree>
    <p:extLst>
      <p:ext uri="{BB962C8B-B14F-4D97-AF65-F5344CB8AC3E}">
        <p14:creationId xmlns:p14="http://schemas.microsoft.com/office/powerpoint/2010/main" val="415095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ACA34-2485-D8DE-3B44-D9CB06857DAB}"/>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0DD8B4D4-7955-3B11-BDD7-3B32C3AAFF44}"/>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E97DE243-4CE9-20B3-A1DF-C80E0042A062}"/>
              </a:ext>
            </a:extLst>
          </p:cNvPr>
          <p:cNvSpPr>
            <a:spLocks noGrp="1"/>
          </p:cNvSpPr>
          <p:nvPr>
            <p:ph type="title"/>
          </p:nvPr>
        </p:nvSpPr>
        <p:spPr>
          <a:xfrm>
            <a:off x="198617" y="238325"/>
            <a:ext cx="11684000" cy="861298"/>
          </a:xfrm>
        </p:spPr>
        <p:txBody>
          <a:bodyPr>
            <a:normAutofit/>
          </a:bodyPr>
          <a:lstStyle/>
          <a:p>
            <a:r>
              <a:rPr lang="en-US" sz="4000" b="1" dirty="0"/>
              <a:t>Data Analysis</a:t>
            </a:r>
            <a:endParaRPr lang="en-US" sz="4000" dirty="0"/>
          </a:p>
        </p:txBody>
      </p:sp>
      <p:sp>
        <p:nvSpPr>
          <p:cNvPr id="4" name="Rectangle 3">
            <a:extLst>
              <a:ext uri="{FF2B5EF4-FFF2-40B4-BE49-F238E27FC236}">
                <a16:creationId xmlns:a16="http://schemas.microsoft.com/office/drawing/2014/main" id="{1BBD1DDC-64B9-14E5-7557-34F094BD6F0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A7D3FF56-1533-6677-E2B5-FB78F8C1C382}"/>
              </a:ext>
            </a:extLst>
          </p:cNvPr>
          <p:cNvSpPr/>
          <p:nvPr/>
        </p:nvSpPr>
        <p:spPr>
          <a:xfrm>
            <a:off x="7615417" y="1337236"/>
            <a:ext cx="4267200" cy="2062104"/>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30ECFE9-875A-B337-2E68-088A66993FE1}"/>
              </a:ext>
            </a:extLst>
          </p:cNvPr>
          <p:cNvSpPr txBox="1"/>
          <p:nvPr/>
        </p:nvSpPr>
        <p:spPr>
          <a:xfrm>
            <a:off x="7817310" y="1439993"/>
            <a:ext cx="4179606" cy="2062103"/>
          </a:xfrm>
          <a:prstGeom prst="rect">
            <a:avLst/>
          </a:prstGeom>
          <a:noFill/>
        </p:spPr>
        <p:txBody>
          <a:bodyPr wrap="square" rtlCol="0">
            <a:spAutoFit/>
          </a:bodyPr>
          <a:lstStyle/>
          <a:p>
            <a:pPr marL="342900" indent="-342900">
              <a:buFont typeface="Wingdings" panose="05000000000000000000" pitchFamily="2" charset="2"/>
              <a:buChar char="Ø"/>
            </a:pPr>
            <a:r>
              <a:rPr lang="en-US" sz="1600" dirty="0">
                <a:latin typeface="Adobe Devanagari"/>
              </a:rPr>
              <a:t>To understand the dataset.</a:t>
            </a:r>
          </a:p>
          <a:p>
            <a:pPr marL="342900" indent="-342900">
              <a:buFont typeface="Wingdings" panose="05000000000000000000" pitchFamily="2" charset="2"/>
              <a:buChar char="Ø"/>
            </a:pPr>
            <a:endParaRPr lang="en-US" sz="1600" dirty="0">
              <a:latin typeface="Adobe Devanagari"/>
            </a:endParaRPr>
          </a:p>
          <a:p>
            <a:pPr marL="342900" indent="-342900">
              <a:buFont typeface="Wingdings" panose="05000000000000000000" pitchFamily="2" charset="2"/>
              <a:buChar char="Ø"/>
            </a:pPr>
            <a:r>
              <a:rPr lang="en-US" sz="1600" dirty="0">
                <a:latin typeface="Adobe Devanagari"/>
              </a:rPr>
              <a:t>To guide preprocessing decisions by informing strategies for scaling, encoding, and normalization.</a:t>
            </a:r>
          </a:p>
          <a:p>
            <a:pPr marL="342900" indent="-342900">
              <a:buFont typeface="Wingdings" panose="05000000000000000000" pitchFamily="2" charset="2"/>
              <a:buChar char="Ø"/>
            </a:pPr>
            <a:endParaRPr lang="en-US" sz="1600" dirty="0">
              <a:latin typeface="Adobe Devanagari"/>
            </a:endParaRPr>
          </a:p>
          <a:p>
            <a:pPr marL="342900" indent="-342900">
              <a:buFont typeface="Wingdings" panose="05000000000000000000" pitchFamily="2" charset="2"/>
              <a:buChar char="Ø"/>
            </a:pPr>
            <a:r>
              <a:rPr lang="en-US" sz="1600" dirty="0">
                <a:latin typeface="Adobe Devanagari"/>
              </a:rPr>
              <a:t>To detect imbalances and bias.</a:t>
            </a:r>
          </a:p>
          <a:p>
            <a:endParaRPr lang="en-US" sz="1600" dirty="0">
              <a:latin typeface="Adobe Devanagari"/>
            </a:endParaRPr>
          </a:p>
        </p:txBody>
      </p:sp>
      <p:pic>
        <p:nvPicPr>
          <p:cNvPr id="17" name="Picture 16">
            <a:extLst>
              <a:ext uri="{FF2B5EF4-FFF2-40B4-BE49-F238E27FC236}">
                <a16:creationId xmlns:a16="http://schemas.microsoft.com/office/drawing/2014/main" id="{B2329B53-501A-51DD-B9FC-1626994362BD}"/>
              </a:ext>
            </a:extLst>
          </p:cNvPr>
          <p:cNvPicPr>
            <a:picLocks noChangeAspect="1"/>
          </p:cNvPicPr>
          <p:nvPr/>
        </p:nvPicPr>
        <p:blipFill>
          <a:blip r:embed="rId3"/>
          <a:stretch>
            <a:fillRect/>
          </a:stretch>
        </p:blipFill>
        <p:spPr>
          <a:xfrm>
            <a:off x="258835" y="1066800"/>
            <a:ext cx="4747200" cy="5257800"/>
          </a:xfrm>
          <a:prstGeom prst="rect">
            <a:avLst/>
          </a:prstGeom>
        </p:spPr>
      </p:pic>
      <p:pic>
        <p:nvPicPr>
          <p:cNvPr id="19" name="Picture 18">
            <a:extLst>
              <a:ext uri="{FF2B5EF4-FFF2-40B4-BE49-F238E27FC236}">
                <a16:creationId xmlns:a16="http://schemas.microsoft.com/office/drawing/2014/main" id="{B18ECE72-9C64-D424-BCC9-A243856D0FBB}"/>
              </a:ext>
            </a:extLst>
          </p:cNvPr>
          <p:cNvPicPr>
            <a:picLocks noChangeAspect="1"/>
          </p:cNvPicPr>
          <p:nvPr/>
        </p:nvPicPr>
        <p:blipFill>
          <a:blip r:embed="rId4"/>
          <a:srcRect t="5981"/>
          <a:stretch/>
        </p:blipFill>
        <p:spPr>
          <a:xfrm>
            <a:off x="6423842" y="3634892"/>
            <a:ext cx="5458775" cy="2681623"/>
          </a:xfrm>
          <a:prstGeom prst="rect">
            <a:avLst/>
          </a:prstGeom>
        </p:spPr>
      </p:pic>
      <p:pic>
        <p:nvPicPr>
          <p:cNvPr id="6" name="Picture 5">
            <a:extLst>
              <a:ext uri="{FF2B5EF4-FFF2-40B4-BE49-F238E27FC236}">
                <a16:creationId xmlns:a16="http://schemas.microsoft.com/office/drawing/2014/main" id="{9E005B4A-BB63-778F-4153-F5938F85E51F}"/>
              </a:ext>
            </a:extLst>
          </p:cNvPr>
          <p:cNvPicPr>
            <a:picLocks noChangeAspect="1"/>
          </p:cNvPicPr>
          <p:nvPr/>
        </p:nvPicPr>
        <p:blipFill>
          <a:blip r:embed="rId5"/>
          <a:stretch>
            <a:fillRect/>
          </a:stretch>
        </p:blipFill>
        <p:spPr>
          <a:xfrm>
            <a:off x="4241196" y="4262496"/>
            <a:ext cx="4635543" cy="2062104"/>
          </a:xfrm>
          <a:prstGeom prst="rect">
            <a:avLst/>
          </a:prstGeom>
        </p:spPr>
      </p:pic>
      <p:pic>
        <p:nvPicPr>
          <p:cNvPr id="8" name="Picture 7">
            <a:extLst>
              <a:ext uri="{FF2B5EF4-FFF2-40B4-BE49-F238E27FC236}">
                <a16:creationId xmlns:a16="http://schemas.microsoft.com/office/drawing/2014/main" id="{AD321DD9-3533-D2F1-5585-8B1362C8359E}"/>
              </a:ext>
            </a:extLst>
          </p:cNvPr>
          <p:cNvPicPr>
            <a:picLocks noChangeAspect="1"/>
          </p:cNvPicPr>
          <p:nvPr/>
        </p:nvPicPr>
        <p:blipFill>
          <a:blip r:embed="rId6"/>
          <a:stretch>
            <a:fillRect/>
          </a:stretch>
        </p:blipFill>
        <p:spPr>
          <a:xfrm>
            <a:off x="3146745" y="2832517"/>
            <a:ext cx="3913665" cy="2523409"/>
          </a:xfrm>
          <a:prstGeom prst="rect">
            <a:avLst/>
          </a:prstGeom>
        </p:spPr>
      </p:pic>
    </p:spTree>
    <p:extLst>
      <p:ext uri="{BB962C8B-B14F-4D97-AF65-F5344CB8AC3E}">
        <p14:creationId xmlns:p14="http://schemas.microsoft.com/office/powerpoint/2010/main" val="3578673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F2186-6B85-C815-5FB2-1F0E494E2E9A}"/>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85FFBC6C-F4AB-D215-45FB-524FB6933DB5}"/>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35E9334F-5430-A1A3-AEF0-492BC6D368D0}"/>
              </a:ext>
            </a:extLst>
          </p:cNvPr>
          <p:cNvSpPr>
            <a:spLocks noGrp="1"/>
          </p:cNvSpPr>
          <p:nvPr>
            <p:ph type="title"/>
          </p:nvPr>
        </p:nvSpPr>
        <p:spPr>
          <a:xfrm>
            <a:off x="198617" y="238325"/>
            <a:ext cx="11684000" cy="861298"/>
          </a:xfrm>
        </p:spPr>
        <p:txBody>
          <a:bodyPr>
            <a:normAutofit/>
          </a:bodyPr>
          <a:lstStyle/>
          <a:p>
            <a:r>
              <a:rPr lang="en-US" sz="4000" b="1" dirty="0"/>
              <a:t>Data Preprocessing</a:t>
            </a:r>
            <a:endParaRPr lang="en-US" sz="4000" dirty="0"/>
          </a:p>
        </p:txBody>
      </p:sp>
      <p:sp>
        <p:nvSpPr>
          <p:cNvPr id="4" name="Rectangle 3">
            <a:extLst>
              <a:ext uri="{FF2B5EF4-FFF2-40B4-BE49-F238E27FC236}">
                <a16:creationId xmlns:a16="http://schemas.microsoft.com/office/drawing/2014/main" id="{804852EE-973D-DD6D-8BDC-E22BEBB566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4122D9AB-B5FD-0B74-B1C1-FD4B3A3F486C}"/>
              </a:ext>
            </a:extLst>
          </p:cNvPr>
          <p:cNvSpPr/>
          <p:nvPr/>
        </p:nvSpPr>
        <p:spPr>
          <a:xfrm>
            <a:off x="7679325" y="1750210"/>
            <a:ext cx="4038600" cy="3731680"/>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6BE92B1-BEF7-A9F2-2A3A-5C14B7F0AB49}"/>
              </a:ext>
            </a:extLst>
          </p:cNvPr>
          <p:cNvSpPr txBox="1"/>
          <p:nvPr/>
        </p:nvSpPr>
        <p:spPr>
          <a:xfrm>
            <a:off x="7907924" y="2038901"/>
            <a:ext cx="3690003" cy="3539430"/>
          </a:xfrm>
          <a:prstGeom prst="rect">
            <a:avLst/>
          </a:prstGeom>
          <a:noFill/>
        </p:spPr>
        <p:txBody>
          <a:bodyPr wrap="square" rtlCol="0">
            <a:spAutoFit/>
          </a:bodyPr>
          <a:lstStyle/>
          <a:p>
            <a:pPr marL="342900" indent="-342900">
              <a:buFont typeface="Wingdings" panose="05000000000000000000" pitchFamily="2" charset="2"/>
              <a:buChar char="Ø"/>
            </a:pPr>
            <a:r>
              <a:rPr lang="en-US" sz="1600" dirty="0">
                <a:solidFill>
                  <a:schemeClr val="bg1"/>
                </a:solidFill>
                <a:latin typeface="Adobe Devanagari"/>
              </a:rPr>
              <a:t>Image loading and labeling</a:t>
            </a:r>
          </a:p>
          <a:p>
            <a:pPr marL="342900" indent="-342900">
              <a:buFont typeface="Wingdings" panose="05000000000000000000" pitchFamily="2" charset="2"/>
              <a:buChar char="Ø"/>
            </a:pPr>
            <a:endParaRPr lang="en-US" sz="1600" dirty="0">
              <a:solidFill>
                <a:schemeClr val="bg1"/>
              </a:solidFill>
              <a:latin typeface="Adobe Devanagari"/>
            </a:endParaRPr>
          </a:p>
          <a:p>
            <a:pPr marL="342900" indent="-342900">
              <a:buFont typeface="Wingdings" panose="05000000000000000000" pitchFamily="2" charset="2"/>
              <a:buChar char="Ø"/>
            </a:pPr>
            <a:r>
              <a:rPr lang="en-US" sz="1600" dirty="0">
                <a:solidFill>
                  <a:schemeClr val="bg1"/>
                </a:solidFill>
                <a:latin typeface="Adobe Devanagari"/>
              </a:rPr>
              <a:t>Image resizing</a:t>
            </a:r>
          </a:p>
          <a:p>
            <a:pPr marL="342900" indent="-342900">
              <a:buFont typeface="Wingdings" panose="05000000000000000000" pitchFamily="2" charset="2"/>
              <a:buChar char="Ø"/>
            </a:pPr>
            <a:endParaRPr lang="en-US" sz="1600" dirty="0">
              <a:solidFill>
                <a:schemeClr val="bg1"/>
              </a:solidFill>
              <a:latin typeface="Adobe Devanagari"/>
            </a:endParaRPr>
          </a:p>
          <a:p>
            <a:pPr marL="342900" indent="-342900">
              <a:buFont typeface="Wingdings" panose="05000000000000000000" pitchFamily="2" charset="2"/>
              <a:buChar char="Ø"/>
            </a:pPr>
            <a:r>
              <a:rPr lang="en-US" sz="1600" dirty="0">
                <a:solidFill>
                  <a:schemeClr val="bg1"/>
                </a:solidFill>
                <a:latin typeface="Adobe Devanagari"/>
              </a:rPr>
              <a:t>Color conversion from default OpenCV BGR format to the standard RGB</a:t>
            </a:r>
          </a:p>
          <a:p>
            <a:pPr marL="342900" indent="-342900">
              <a:buFont typeface="Wingdings" panose="05000000000000000000" pitchFamily="2" charset="2"/>
              <a:buChar char="Ø"/>
            </a:pPr>
            <a:endParaRPr lang="en-US" sz="1600" dirty="0">
              <a:solidFill>
                <a:schemeClr val="bg1"/>
              </a:solidFill>
              <a:latin typeface="Adobe Devanagari"/>
            </a:endParaRPr>
          </a:p>
          <a:p>
            <a:pPr marL="342900" indent="-342900">
              <a:buFont typeface="Wingdings" panose="05000000000000000000" pitchFamily="2" charset="2"/>
              <a:buChar char="Ø"/>
            </a:pPr>
            <a:r>
              <a:rPr lang="en-US" sz="1600" dirty="0">
                <a:solidFill>
                  <a:schemeClr val="bg1"/>
                </a:solidFill>
                <a:latin typeface="Adobe Devanagari"/>
              </a:rPr>
              <a:t>Data normalization</a:t>
            </a:r>
          </a:p>
          <a:p>
            <a:pPr marL="342900" indent="-342900">
              <a:buFont typeface="Wingdings" panose="05000000000000000000" pitchFamily="2" charset="2"/>
              <a:buChar char="Ø"/>
            </a:pPr>
            <a:endParaRPr lang="en-US" sz="1600" dirty="0">
              <a:solidFill>
                <a:schemeClr val="bg1"/>
              </a:solidFill>
              <a:latin typeface="Adobe Devanagari"/>
            </a:endParaRPr>
          </a:p>
          <a:p>
            <a:pPr marL="342900" indent="-342900">
              <a:buFont typeface="Wingdings" panose="05000000000000000000" pitchFamily="2" charset="2"/>
              <a:buChar char="Ø"/>
            </a:pPr>
            <a:r>
              <a:rPr lang="en-US" sz="1600" dirty="0">
                <a:solidFill>
                  <a:schemeClr val="bg1"/>
                </a:solidFill>
                <a:latin typeface="Adobe Devanagari"/>
              </a:rPr>
              <a:t>Data augmentation</a:t>
            </a:r>
          </a:p>
          <a:p>
            <a:pPr marL="342900" indent="-342900">
              <a:buFont typeface="Wingdings" panose="05000000000000000000" pitchFamily="2" charset="2"/>
              <a:buChar char="Ø"/>
            </a:pPr>
            <a:endParaRPr lang="en-US" sz="1600" dirty="0">
              <a:solidFill>
                <a:schemeClr val="bg1"/>
              </a:solidFill>
              <a:latin typeface="Adobe Devanagari"/>
            </a:endParaRPr>
          </a:p>
          <a:p>
            <a:pPr marL="342900" indent="-342900">
              <a:buFont typeface="Wingdings" panose="05000000000000000000" pitchFamily="2" charset="2"/>
              <a:buChar char="Ø"/>
            </a:pPr>
            <a:r>
              <a:rPr lang="en-US" sz="1600" dirty="0">
                <a:solidFill>
                  <a:schemeClr val="bg1"/>
                </a:solidFill>
                <a:latin typeface="Adobe Devanagari"/>
              </a:rPr>
              <a:t>Train-validation split</a:t>
            </a:r>
          </a:p>
          <a:p>
            <a:endParaRPr lang="en-US" sz="1600" dirty="0">
              <a:solidFill>
                <a:schemeClr val="bg1"/>
              </a:solidFill>
              <a:latin typeface="Adobe Devanagari"/>
            </a:endParaRPr>
          </a:p>
        </p:txBody>
      </p:sp>
      <p:pic>
        <p:nvPicPr>
          <p:cNvPr id="7" name="Picture 6">
            <a:extLst>
              <a:ext uri="{FF2B5EF4-FFF2-40B4-BE49-F238E27FC236}">
                <a16:creationId xmlns:a16="http://schemas.microsoft.com/office/drawing/2014/main" id="{B49E3520-3008-3DFD-C4FE-452A4CA84A8E}"/>
              </a:ext>
            </a:extLst>
          </p:cNvPr>
          <p:cNvPicPr>
            <a:picLocks noChangeAspect="1"/>
          </p:cNvPicPr>
          <p:nvPr/>
        </p:nvPicPr>
        <p:blipFill>
          <a:blip r:embed="rId3"/>
          <a:stretch>
            <a:fillRect/>
          </a:stretch>
        </p:blipFill>
        <p:spPr>
          <a:xfrm>
            <a:off x="469625" y="1266826"/>
            <a:ext cx="4079600" cy="4629150"/>
          </a:xfrm>
          <a:prstGeom prst="rect">
            <a:avLst/>
          </a:prstGeom>
        </p:spPr>
      </p:pic>
      <p:pic>
        <p:nvPicPr>
          <p:cNvPr id="9" name="Picture 8">
            <a:extLst>
              <a:ext uri="{FF2B5EF4-FFF2-40B4-BE49-F238E27FC236}">
                <a16:creationId xmlns:a16="http://schemas.microsoft.com/office/drawing/2014/main" id="{042ECB40-5709-8891-0E77-7E1B5DA69CE0}"/>
              </a:ext>
            </a:extLst>
          </p:cNvPr>
          <p:cNvPicPr>
            <a:picLocks noChangeAspect="1"/>
          </p:cNvPicPr>
          <p:nvPr/>
        </p:nvPicPr>
        <p:blipFill>
          <a:blip r:embed="rId4"/>
          <a:stretch>
            <a:fillRect/>
          </a:stretch>
        </p:blipFill>
        <p:spPr>
          <a:xfrm>
            <a:off x="2354300" y="3581400"/>
            <a:ext cx="5028078" cy="2743200"/>
          </a:xfrm>
          <a:prstGeom prst="rect">
            <a:avLst/>
          </a:prstGeom>
        </p:spPr>
      </p:pic>
    </p:spTree>
    <p:extLst>
      <p:ext uri="{BB962C8B-B14F-4D97-AF65-F5344CB8AC3E}">
        <p14:creationId xmlns:p14="http://schemas.microsoft.com/office/powerpoint/2010/main" val="2747086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D35AE-34F8-76D5-1C40-8EDBDD9F39CC}"/>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10CE49EA-A653-1DF6-7B67-7B065E3F90F2}"/>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D8AC068A-E5D7-57F8-4A49-B61408C4AD65}"/>
              </a:ext>
            </a:extLst>
          </p:cNvPr>
          <p:cNvSpPr>
            <a:spLocks noGrp="1"/>
          </p:cNvSpPr>
          <p:nvPr>
            <p:ph type="title"/>
          </p:nvPr>
        </p:nvSpPr>
        <p:spPr>
          <a:xfrm>
            <a:off x="198617" y="238325"/>
            <a:ext cx="11684000" cy="861298"/>
          </a:xfrm>
        </p:spPr>
        <p:txBody>
          <a:bodyPr>
            <a:normAutofit/>
          </a:bodyPr>
          <a:lstStyle/>
          <a:p>
            <a:r>
              <a:rPr lang="en-US" sz="3600" b="1" dirty="0"/>
              <a:t>Model Implementation for Eczema Detection</a:t>
            </a:r>
          </a:p>
        </p:txBody>
      </p:sp>
      <p:sp>
        <p:nvSpPr>
          <p:cNvPr id="4" name="Rectangle 3">
            <a:extLst>
              <a:ext uri="{FF2B5EF4-FFF2-40B4-BE49-F238E27FC236}">
                <a16:creationId xmlns:a16="http://schemas.microsoft.com/office/drawing/2014/main" id="{6034E516-11D1-0CBE-BDDD-6DB8C349FCA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7277B26C-B53E-5370-A21F-6978D274D91A}"/>
              </a:ext>
            </a:extLst>
          </p:cNvPr>
          <p:cNvSpPr/>
          <p:nvPr/>
        </p:nvSpPr>
        <p:spPr>
          <a:xfrm>
            <a:off x="384534" y="1905000"/>
            <a:ext cx="6612072" cy="4160961"/>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F5F8187-D4AE-F247-AEDA-3919218DCCFF}"/>
              </a:ext>
            </a:extLst>
          </p:cNvPr>
          <p:cNvSpPr txBox="1"/>
          <p:nvPr/>
        </p:nvSpPr>
        <p:spPr>
          <a:xfrm>
            <a:off x="533400" y="1992258"/>
            <a:ext cx="6400800" cy="4247317"/>
          </a:xfrm>
          <a:prstGeom prst="rect">
            <a:avLst/>
          </a:prstGeom>
          <a:noFill/>
        </p:spPr>
        <p:txBody>
          <a:bodyPr wrap="square" rtlCol="0">
            <a:spAutoFit/>
          </a:bodyPr>
          <a:lstStyle/>
          <a:p>
            <a:pPr marL="342900" indent="-342900">
              <a:buFont typeface="Wingdings" panose="05000000000000000000" pitchFamily="2" charset="2"/>
              <a:buChar char="Ø"/>
            </a:pPr>
            <a:r>
              <a:rPr lang="en-US" sz="1500" dirty="0">
                <a:latin typeface="Adobe Devanagari"/>
              </a:rPr>
              <a:t>Used because they can automatically detect important patterns like edges, textures, and shapes.</a:t>
            </a:r>
          </a:p>
          <a:p>
            <a:pPr marL="342900" indent="-342900">
              <a:buFont typeface="Wingdings" panose="05000000000000000000" pitchFamily="2" charset="2"/>
              <a:buChar char="Ø"/>
            </a:pPr>
            <a:endParaRPr lang="en-US" sz="1500" dirty="0">
              <a:latin typeface="Adobe Devanagari"/>
            </a:endParaRPr>
          </a:p>
          <a:p>
            <a:pPr marL="342900" indent="-342900">
              <a:buFont typeface="Wingdings" panose="05000000000000000000" pitchFamily="2" charset="2"/>
              <a:buChar char="Ø"/>
            </a:pPr>
            <a:r>
              <a:rPr lang="en-US" sz="1500" dirty="0">
                <a:latin typeface="Adobe Devanagari"/>
              </a:rPr>
              <a:t>Enhanced model incorporating attention mechanisms through Squeeze-and-Excitation (SE) blocks, and batch normalization.</a:t>
            </a:r>
          </a:p>
          <a:p>
            <a:pPr marL="342900" indent="-342900">
              <a:buFont typeface="Wingdings" panose="05000000000000000000" pitchFamily="2" charset="2"/>
              <a:buChar char="Ø"/>
            </a:pPr>
            <a:endParaRPr lang="en-US" sz="1500" dirty="0">
              <a:latin typeface="Adobe Devanagari"/>
            </a:endParaRPr>
          </a:p>
          <a:p>
            <a:pPr marL="342900" indent="-342900">
              <a:buFont typeface="Wingdings" panose="05000000000000000000" pitchFamily="2" charset="2"/>
              <a:buChar char="Ø"/>
            </a:pPr>
            <a:r>
              <a:rPr lang="en-US" sz="1500" dirty="0">
                <a:latin typeface="Adobe Devanagari"/>
              </a:rPr>
              <a:t>Introduced kernel regularization, moderate dropout, and advanced training callbacks like early stopping, learning rate reduction, and model checkpointing.</a:t>
            </a:r>
          </a:p>
          <a:p>
            <a:pPr marL="342900" indent="-342900">
              <a:buFont typeface="Wingdings" panose="05000000000000000000" pitchFamily="2" charset="2"/>
              <a:buChar char="Ø"/>
            </a:pPr>
            <a:endParaRPr lang="en-US" sz="1500" dirty="0">
              <a:latin typeface="Adobe Devanagari"/>
            </a:endParaRPr>
          </a:p>
          <a:p>
            <a:pPr marL="342900" indent="-342900">
              <a:buFont typeface="Wingdings" panose="05000000000000000000" pitchFamily="2" charset="2"/>
              <a:buChar char="Ø"/>
            </a:pPr>
            <a:r>
              <a:rPr lang="en-US" sz="1500" dirty="0">
                <a:latin typeface="Adobe Devanagari"/>
              </a:rPr>
              <a:t>Incorporated improved regularization with an L2 penalty, moderate dropout, and more sophisticated class balancing using dynamic class weights to address imbalance.</a:t>
            </a:r>
          </a:p>
          <a:p>
            <a:pPr marL="342900" indent="-342900">
              <a:buFont typeface="Wingdings" panose="05000000000000000000" pitchFamily="2" charset="2"/>
              <a:buChar char="Ø"/>
            </a:pPr>
            <a:endParaRPr lang="en-US" sz="1500" dirty="0">
              <a:latin typeface="Adobe Devanagari"/>
            </a:endParaRPr>
          </a:p>
          <a:p>
            <a:pPr marL="342900" indent="-342900">
              <a:buFont typeface="Wingdings" panose="05000000000000000000" pitchFamily="2" charset="2"/>
              <a:buChar char="Ø"/>
            </a:pPr>
            <a:r>
              <a:rPr lang="en-US" sz="1500" dirty="0">
                <a:latin typeface="Adobe Devanagari"/>
              </a:rPr>
              <a:t>Optimized attention-based feature learning by refining the Squeeze-and-Excitation (SE) blocks, providing enhanced feature recalibration for more precise classification.</a:t>
            </a:r>
          </a:p>
          <a:p>
            <a:endParaRPr lang="en-US" sz="1500" dirty="0">
              <a:latin typeface="Adobe Devanagari"/>
            </a:endParaRPr>
          </a:p>
        </p:txBody>
      </p:sp>
      <p:sp>
        <p:nvSpPr>
          <p:cNvPr id="8" name="Rectangle: Diagonal Corners Rounded 7">
            <a:extLst>
              <a:ext uri="{FF2B5EF4-FFF2-40B4-BE49-F238E27FC236}">
                <a16:creationId xmlns:a16="http://schemas.microsoft.com/office/drawing/2014/main" id="{01EF8860-9B0B-1027-CF55-95C0AB4E995B}"/>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CNN</a:t>
            </a:r>
          </a:p>
        </p:txBody>
      </p:sp>
      <p:pic>
        <p:nvPicPr>
          <p:cNvPr id="10" name="Picture 9">
            <a:extLst>
              <a:ext uri="{FF2B5EF4-FFF2-40B4-BE49-F238E27FC236}">
                <a16:creationId xmlns:a16="http://schemas.microsoft.com/office/drawing/2014/main" id="{7B8D6F76-537F-97C4-AD82-2E515E556857}"/>
              </a:ext>
            </a:extLst>
          </p:cNvPr>
          <p:cNvPicPr>
            <a:picLocks noChangeAspect="1"/>
          </p:cNvPicPr>
          <p:nvPr/>
        </p:nvPicPr>
        <p:blipFill>
          <a:blip r:embed="rId3"/>
          <a:stretch>
            <a:fillRect/>
          </a:stretch>
        </p:blipFill>
        <p:spPr>
          <a:xfrm>
            <a:off x="7327353" y="1358261"/>
            <a:ext cx="4533900" cy="4707700"/>
          </a:xfrm>
          <a:prstGeom prst="rect">
            <a:avLst/>
          </a:prstGeom>
        </p:spPr>
      </p:pic>
    </p:spTree>
    <p:extLst>
      <p:ext uri="{BB962C8B-B14F-4D97-AF65-F5344CB8AC3E}">
        <p14:creationId xmlns:p14="http://schemas.microsoft.com/office/powerpoint/2010/main" val="333737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77381-0B45-1EC3-FC7D-91F52FD2FB99}"/>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4BA99E54-9C76-1CD6-DD6A-E35F4FCFA0B0}"/>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98869227-FF6E-6DB0-579B-1F6587928BA8}"/>
              </a:ext>
            </a:extLst>
          </p:cNvPr>
          <p:cNvSpPr>
            <a:spLocks noGrp="1"/>
          </p:cNvSpPr>
          <p:nvPr>
            <p:ph type="title"/>
          </p:nvPr>
        </p:nvSpPr>
        <p:spPr>
          <a:xfrm>
            <a:off x="198617" y="238325"/>
            <a:ext cx="11684000" cy="861298"/>
          </a:xfrm>
        </p:spPr>
        <p:txBody>
          <a:bodyPr>
            <a:normAutofit/>
          </a:bodyPr>
          <a:lstStyle/>
          <a:p>
            <a:r>
              <a:rPr lang="en-US" sz="3600" b="1" dirty="0"/>
              <a:t>Model Implementation for Eczema Detection</a:t>
            </a:r>
          </a:p>
        </p:txBody>
      </p:sp>
      <p:sp>
        <p:nvSpPr>
          <p:cNvPr id="4" name="Rectangle 3">
            <a:extLst>
              <a:ext uri="{FF2B5EF4-FFF2-40B4-BE49-F238E27FC236}">
                <a16:creationId xmlns:a16="http://schemas.microsoft.com/office/drawing/2014/main" id="{C23BC30C-C86A-D1A0-9B32-B0233CA4D52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8" name="Rectangle: Diagonal Corners Rounded 7">
            <a:extLst>
              <a:ext uri="{FF2B5EF4-FFF2-40B4-BE49-F238E27FC236}">
                <a16:creationId xmlns:a16="http://schemas.microsoft.com/office/drawing/2014/main" id="{CD79F040-0F4C-201C-6FE5-555C9F2872FC}"/>
              </a:ext>
            </a:extLst>
          </p:cNvPr>
          <p:cNvSpPr/>
          <p:nvPr/>
        </p:nvSpPr>
        <p:spPr>
          <a:xfrm>
            <a:off x="384535" y="1216455"/>
            <a:ext cx="2892065" cy="514931"/>
          </a:xfrm>
          <a:prstGeom prst="round2DiagRect">
            <a:avLst/>
          </a:prstGeom>
          <a:no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dobe Devanagari"/>
              </a:rPr>
              <a:t>Attention Mechanism</a:t>
            </a:r>
          </a:p>
        </p:txBody>
      </p:sp>
      <p:sp>
        <p:nvSpPr>
          <p:cNvPr id="2" name="Rectangle: Diagonal Corners Rounded 6">
            <a:extLst>
              <a:ext uri="{FF2B5EF4-FFF2-40B4-BE49-F238E27FC236}">
                <a16:creationId xmlns:a16="http://schemas.microsoft.com/office/drawing/2014/main" id="{D90FA215-211F-7158-7B09-B6F6E1E0BFF2}"/>
              </a:ext>
            </a:extLst>
          </p:cNvPr>
          <p:cNvSpPr/>
          <p:nvPr/>
        </p:nvSpPr>
        <p:spPr>
          <a:xfrm>
            <a:off x="400698" y="2133601"/>
            <a:ext cx="11334101" cy="3207740"/>
          </a:xfrm>
          <a:prstGeom prst="round2Diag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solidFill>
                  <a:schemeClr val="tx1"/>
                </a:solidFill>
                <a:latin typeface="Adobe Devanagari"/>
              </a:rPr>
              <a:t>Help models focus on the most important parts of the data, improving decision-making by prioritizing relevant features over irrelevant ones.</a:t>
            </a:r>
          </a:p>
          <a:p>
            <a:pPr marL="171450" indent="-171450">
              <a:buFont typeface="Arial" panose="020B0604020202020204" pitchFamily="34" charset="0"/>
              <a:buChar char="•"/>
            </a:pPr>
            <a:endParaRPr lang="en-US" dirty="0">
              <a:solidFill>
                <a:schemeClr val="tx1"/>
              </a:solidFill>
              <a:latin typeface="Adobe Devanagari"/>
            </a:endParaRPr>
          </a:p>
          <a:p>
            <a:pPr marL="171450" indent="-171450">
              <a:buFont typeface="Arial" panose="020B0604020202020204" pitchFamily="34" charset="0"/>
              <a:buChar char="•"/>
            </a:pPr>
            <a:r>
              <a:rPr lang="en-US" dirty="0">
                <a:solidFill>
                  <a:schemeClr val="tx1"/>
                </a:solidFill>
                <a:latin typeface="Adobe Devanagari"/>
              </a:rPr>
              <a:t>Directs the model's attention to critical regions, such as affected skin areas, ensuring precise identification and classification of eczema.</a:t>
            </a:r>
          </a:p>
          <a:p>
            <a:pPr marL="171450" indent="-171450">
              <a:buFont typeface="Arial" panose="020B0604020202020204" pitchFamily="34" charset="0"/>
              <a:buChar char="•"/>
            </a:pPr>
            <a:endParaRPr lang="en-US" dirty="0">
              <a:solidFill>
                <a:schemeClr val="tx1"/>
              </a:solidFill>
              <a:latin typeface="Adobe Devanagari"/>
            </a:endParaRPr>
          </a:p>
          <a:p>
            <a:pPr marL="171450" indent="-171450">
              <a:buFont typeface="Arial" panose="020B0604020202020204" pitchFamily="34" charset="0"/>
              <a:buChar char="•"/>
            </a:pPr>
            <a:r>
              <a:rPr lang="en-US" dirty="0">
                <a:solidFill>
                  <a:schemeClr val="tx1"/>
                </a:solidFill>
                <a:latin typeface="Adobe Devanagari"/>
              </a:rPr>
              <a:t>Enhances feature extraction, reduces noise, and </a:t>
            </a:r>
          </a:p>
          <a:p>
            <a:r>
              <a:rPr lang="en-US" dirty="0">
                <a:solidFill>
                  <a:schemeClr val="tx1"/>
                </a:solidFill>
                <a:latin typeface="Adobe Devanagari"/>
              </a:rPr>
              <a:t>   improves classification accuracy by focusing on regions </a:t>
            </a:r>
          </a:p>
          <a:p>
            <a:r>
              <a:rPr lang="en-US" dirty="0">
                <a:solidFill>
                  <a:schemeClr val="tx1"/>
                </a:solidFill>
                <a:latin typeface="Adobe Devanagari"/>
              </a:rPr>
              <a:t>   that matter the most in an image.</a:t>
            </a:r>
          </a:p>
        </p:txBody>
      </p:sp>
      <p:pic>
        <p:nvPicPr>
          <p:cNvPr id="7" name="Picture 6">
            <a:extLst>
              <a:ext uri="{FF2B5EF4-FFF2-40B4-BE49-F238E27FC236}">
                <a16:creationId xmlns:a16="http://schemas.microsoft.com/office/drawing/2014/main" id="{0DFB0BF5-B0E1-9DB6-2502-1A9F41385C62}"/>
              </a:ext>
            </a:extLst>
          </p:cNvPr>
          <p:cNvPicPr>
            <a:picLocks noChangeAspect="1"/>
          </p:cNvPicPr>
          <p:nvPr/>
        </p:nvPicPr>
        <p:blipFill>
          <a:blip r:embed="rId3"/>
          <a:stretch>
            <a:fillRect/>
          </a:stretch>
        </p:blipFill>
        <p:spPr>
          <a:xfrm>
            <a:off x="6477000" y="3814506"/>
            <a:ext cx="5715000" cy="2510094"/>
          </a:xfrm>
          <a:prstGeom prst="rect">
            <a:avLst/>
          </a:prstGeom>
        </p:spPr>
      </p:pic>
    </p:spTree>
    <p:extLst>
      <p:ext uri="{BB962C8B-B14F-4D97-AF65-F5344CB8AC3E}">
        <p14:creationId xmlns:p14="http://schemas.microsoft.com/office/powerpoint/2010/main" val="619716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7BEB6-1B9F-746E-E659-7258C7E11E8B}"/>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7A7EBDC8-6341-D845-73F8-8806F926B6F1}"/>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57F65474-621B-3209-C5BA-7B66239B89E9}"/>
              </a:ext>
            </a:extLst>
          </p:cNvPr>
          <p:cNvSpPr>
            <a:spLocks noGrp="1"/>
          </p:cNvSpPr>
          <p:nvPr>
            <p:ph type="title"/>
          </p:nvPr>
        </p:nvSpPr>
        <p:spPr>
          <a:xfrm>
            <a:off x="198617" y="238325"/>
            <a:ext cx="11684000" cy="861298"/>
          </a:xfrm>
        </p:spPr>
        <p:txBody>
          <a:bodyPr>
            <a:normAutofit/>
          </a:bodyPr>
          <a:lstStyle/>
          <a:p>
            <a:r>
              <a:rPr lang="en-US" sz="3600" b="1" dirty="0"/>
              <a:t>Model Implementation for Eczema Detection</a:t>
            </a:r>
          </a:p>
        </p:txBody>
      </p:sp>
      <p:sp>
        <p:nvSpPr>
          <p:cNvPr id="4" name="Rectangle 3">
            <a:extLst>
              <a:ext uri="{FF2B5EF4-FFF2-40B4-BE49-F238E27FC236}">
                <a16:creationId xmlns:a16="http://schemas.microsoft.com/office/drawing/2014/main" id="{FCC9E641-89A0-58A2-52CC-820E8095894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BA608DE3-69CC-27E2-C3AB-D299DBED2025}"/>
              </a:ext>
            </a:extLst>
          </p:cNvPr>
          <p:cNvSpPr/>
          <p:nvPr/>
        </p:nvSpPr>
        <p:spPr>
          <a:xfrm>
            <a:off x="5069608" y="1337949"/>
            <a:ext cx="6737857" cy="4718286"/>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204BEB5-6076-9E96-16D4-70B8CA913241}"/>
              </a:ext>
            </a:extLst>
          </p:cNvPr>
          <p:cNvSpPr txBox="1"/>
          <p:nvPr/>
        </p:nvSpPr>
        <p:spPr>
          <a:xfrm>
            <a:off x="5302723" y="1607681"/>
            <a:ext cx="6332870" cy="4247317"/>
          </a:xfrm>
          <a:prstGeom prst="rect">
            <a:avLst/>
          </a:prstGeom>
          <a:noFill/>
        </p:spPr>
        <p:txBody>
          <a:bodyPr wrap="square" rtlCol="0">
            <a:spAutoFit/>
          </a:bodyPr>
          <a:lstStyle/>
          <a:p>
            <a:pPr marL="342900" indent="-342900">
              <a:buFont typeface="Wingdings" panose="05000000000000000000" pitchFamily="2" charset="2"/>
              <a:buChar char="Ø"/>
            </a:pPr>
            <a:r>
              <a:rPr lang="en-US" sz="1500" dirty="0">
                <a:solidFill>
                  <a:schemeClr val="bg1"/>
                </a:solidFill>
                <a:latin typeface="Adobe Devanagari"/>
              </a:rPr>
              <a:t>Used because of its lightweight architecture and efficiency, making it ideal for image processing tasks.</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Introduced fine-tuning of MobileNetV2 layers, increased dropout, L2 regularization, batch normalization, learning rate scheduling, early stopping, and advanced data augmentation.</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Introduced an attention mechanism with a squeeze-and-excite block, class weight handling to address data imbalance, and enhanced monitoring with early stopping, learning rate reduction, and model checkpointing.</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Enhanced robustness with increased data augmentation parameters, L2 regularization for better weight control, a higher dropout rate to prevent overfitting, and fine-tuning from a deeper layer of the MobileNetV2 base.</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Incorporated batch normalization for improved stability, a reduced fully connected layer size for efficiency, an increased dropout rate for enhanced regularization, and a lower learning rate for fine-tuning.</a:t>
            </a:r>
          </a:p>
        </p:txBody>
      </p:sp>
      <p:sp>
        <p:nvSpPr>
          <p:cNvPr id="8" name="Rectangle: Diagonal Corners Rounded 7">
            <a:extLst>
              <a:ext uri="{FF2B5EF4-FFF2-40B4-BE49-F238E27FC236}">
                <a16:creationId xmlns:a16="http://schemas.microsoft.com/office/drawing/2014/main" id="{B82EE74A-119A-99BE-FDB3-9B79FB1F4E94}"/>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MobileNetV2</a:t>
            </a:r>
          </a:p>
        </p:txBody>
      </p:sp>
      <p:pic>
        <p:nvPicPr>
          <p:cNvPr id="6" name="Picture 5">
            <a:extLst>
              <a:ext uri="{FF2B5EF4-FFF2-40B4-BE49-F238E27FC236}">
                <a16:creationId xmlns:a16="http://schemas.microsoft.com/office/drawing/2014/main" id="{7160DAD3-0DA7-41AA-3967-08C1672F9F4A}"/>
              </a:ext>
            </a:extLst>
          </p:cNvPr>
          <p:cNvPicPr>
            <a:picLocks noChangeAspect="1"/>
          </p:cNvPicPr>
          <p:nvPr/>
        </p:nvPicPr>
        <p:blipFill>
          <a:blip r:embed="rId3"/>
          <a:stretch>
            <a:fillRect/>
          </a:stretch>
        </p:blipFill>
        <p:spPr>
          <a:xfrm>
            <a:off x="384535" y="1786309"/>
            <a:ext cx="4300538" cy="4538291"/>
          </a:xfrm>
          <a:prstGeom prst="rect">
            <a:avLst/>
          </a:prstGeom>
        </p:spPr>
      </p:pic>
    </p:spTree>
    <p:extLst>
      <p:ext uri="{BB962C8B-B14F-4D97-AF65-F5344CB8AC3E}">
        <p14:creationId xmlns:p14="http://schemas.microsoft.com/office/powerpoint/2010/main" val="574384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85FAA-F6FD-99C5-86B2-2875DE9398A0}"/>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E24FC1DF-01FE-E89E-1D84-B8F38507FD78}"/>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0C165C2-2A8B-72BD-42EA-E5628C023C9C}"/>
              </a:ext>
            </a:extLst>
          </p:cNvPr>
          <p:cNvSpPr>
            <a:spLocks noGrp="1"/>
          </p:cNvSpPr>
          <p:nvPr>
            <p:ph type="title"/>
          </p:nvPr>
        </p:nvSpPr>
        <p:spPr>
          <a:xfrm>
            <a:off x="198617" y="238325"/>
            <a:ext cx="11684000" cy="861298"/>
          </a:xfrm>
        </p:spPr>
        <p:txBody>
          <a:bodyPr>
            <a:normAutofit/>
          </a:bodyPr>
          <a:lstStyle/>
          <a:p>
            <a:r>
              <a:rPr lang="en-US" sz="3600" b="1" dirty="0"/>
              <a:t>Model Implementation for Eczema Detection</a:t>
            </a:r>
          </a:p>
        </p:txBody>
      </p:sp>
      <p:sp>
        <p:nvSpPr>
          <p:cNvPr id="4" name="Rectangle 3">
            <a:extLst>
              <a:ext uri="{FF2B5EF4-FFF2-40B4-BE49-F238E27FC236}">
                <a16:creationId xmlns:a16="http://schemas.microsoft.com/office/drawing/2014/main" id="{969B607A-C1D9-3298-B56F-692887FCEFB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FF76BD02-54FA-BC31-64EE-D24B6A51FB0F}"/>
              </a:ext>
            </a:extLst>
          </p:cNvPr>
          <p:cNvSpPr/>
          <p:nvPr/>
        </p:nvSpPr>
        <p:spPr>
          <a:xfrm>
            <a:off x="384534" y="1905000"/>
            <a:ext cx="5635266" cy="4160961"/>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D0A66E0-68CE-2030-AA3E-C687553A4CE3}"/>
              </a:ext>
            </a:extLst>
          </p:cNvPr>
          <p:cNvSpPr txBox="1"/>
          <p:nvPr/>
        </p:nvSpPr>
        <p:spPr>
          <a:xfrm>
            <a:off x="633906" y="2049477"/>
            <a:ext cx="5385894" cy="4016484"/>
          </a:xfrm>
          <a:prstGeom prst="rect">
            <a:avLst/>
          </a:prstGeom>
          <a:noFill/>
        </p:spPr>
        <p:txBody>
          <a:bodyPr wrap="square" rtlCol="0">
            <a:spAutoFit/>
          </a:bodyPr>
          <a:lstStyle/>
          <a:p>
            <a:pPr marL="342900" indent="-342900">
              <a:buFont typeface="Wingdings" panose="05000000000000000000" pitchFamily="2" charset="2"/>
              <a:buChar char="Ø"/>
            </a:pPr>
            <a:r>
              <a:rPr lang="en-US" sz="1500" dirty="0">
                <a:latin typeface="Adobe Devanagari"/>
              </a:rPr>
              <a:t>Used because of its ability to handle deep architectures efficiently, extracting rich and detailed features for accurate image classification.</a:t>
            </a:r>
          </a:p>
          <a:p>
            <a:pPr marL="342900" indent="-342900">
              <a:buFont typeface="Wingdings" panose="05000000000000000000" pitchFamily="2" charset="2"/>
              <a:buChar char="Ø"/>
            </a:pPr>
            <a:endParaRPr lang="en-US" sz="1500" dirty="0">
              <a:latin typeface="Adobe Devanagari"/>
            </a:endParaRPr>
          </a:p>
          <a:p>
            <a:pPr marL="342900" indent="-342900">
              <a:buFont typeface="Wingdings" panose="05000000000000000000" pitchFamily="2" charset="2"/>
              <a:buChar char="Ø"/>
            </a:pPr>
            <a:r>
              <a:rPr lang="en-US" sz="1500" dirty="0">
                <a:latin typeface="Adobe Devanagari"/>
              </a:rPr>
              <a:t>Leveraged ResNet50 as a feature extractor combined with a custom attention mechanism for enhanced focus on relevant features.</a:t>
            </a:r>
          </a:p>
          <a:p>
            <a:pPr marL="342900" indent="-342900">
              <a:buFont typeface="Wingdings" panose="05000000000000000000" pitchFamily="2" charset="2"/>
              <a:buChar char="Ø"/>
            </a:pPr>
            <a:endParaRPr lang="en-US" sz="1500" dirty="0">
              <a:latin typeface="Adobe Devanagari"/>
            </a:endParaRPr>
          </a:p>
          <a:p>
            <a:pPr marL="342900" indent="-342900">
              <a:buFont typeface="Wingdings" panose="05000000000000000000" pitchFamily="2" charset="2"/>
              <a:buChar char="Ø"/>
            </a:pPr>
            <a:r>
              <a:rPr lang="en-US" sz="1500" dirty="0">
                <a:latin typeface="Adobe Devanagari"/>
              </a:rPr>
              <a:t>Optimized transfer learning with selective layer freezing in ResNet50, dynamic adjustment of training steps, and refined fine-tuning with a lower learning rate.</a:t>
            </a:r>
          </a:p>
          <a:p>
            <a:pPr marL="342900" indent="-342900">
              <a:buFont typeface="Wingdings" panose="05000000000000000000" pitchFamily="2" charset="2"/>
              <a:buChar char="Ø"/>
            </a:pPr>
            <a:endParaRPr lang="en-US" sz="1500" dirty="0">
              <a:latin typeface="Adobe Devanagari"/>
            </a:endParaRPr>
          </a:p>
          <a:p>
            <a:pPr marL="342900" indent="-342900">
              <a:buFont typeface="Wingdings" panose="05000000000000000000" pitchFamily="2" charset="2"/>
              <a:buChar char="Ø"/>
            </a:pPr>
            <a:r>
              <a:rPr lang="en-US" sz="1500" dirty="0">
                <a:latin typeface="Adobe Devanagari"/>
              </a:rPr>
              <a:t>Incorporated enhanced data augmentation with brightness variations, increased dropout and regularization, class weight balancing to address dataset imbalances, and advanced training with early stopping and dynamic learning rate adjustment.</a:t>
            </a:r>
          </a:p>
        </p:txBody>
      </p:sp>
      <p:sp>
        <p:nvSpPr>
          <p:cNvPr id="8" name="Rectangle: Diagonal Corners Rounded 7">
            <a:extLst>
              <a:ext uri="{FF2B5EF4-FFF2-40B4-BE49-F238E27FC236}">
                <a16:creationId xmlns:a16="http://schemas.microsoft.com/office/drawing/2014/main" id="{C1A83EF5-BB5B-DE87-10A5-27F1A54EAA51}"/>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ResNet50</a:t>
            </a:r>
          </a:p>
        </p:txBody>
      </p:sp>
      <p:pic>
        <p:nvPicPr>
          <p:cNvPr id="9" name="Picture 8">
            <a:extLst>
              <a:ext uri="{FF2B5EF4-FFF2-40B4-BE49-F238E27FC236}">
                <a16:creationId xmlns:a16="http://schemas.microsoft.com/office/drawing/2014/main" id="{D68EE85C-EC43-1C1A-2D6C-D697A36DA615}"/>
              </a:ext>
            </a:extLst>
          </p:cNvPr>
          <p:cNvPicPr>
            <a:picLocks noChangeAspect="1"/>
          </p:cNvPicPr>
          <p:nvPr/>
        </p:nvPicPr>
        <p:blipFill>
          <a:blip r:embed="rId3"/>
          <a:srcRect b="77023"/>
          <a:stretch/>
        </p:blipFill>
        <p:spPr>
          <a:xfrm>
            <a:off x="6705600" y="1524000"/>
            <a:ext cx="4925050" cy="1205773"/>
          </a:xfrm>
          <a:prstGeom prst="rect">
            <a:avLst/>
          </a:prstGeom>
        </p:spPr>
      </p:pic>
      <p:pic>
        <p:nvPicPr>
          <p:cNvPr id="11" name="Picture 10">
            <a:extLst>
              <a:ext uri="{FF2B5EF4-FFF2-40B4-BE49-F238E27FC236}">
                <a16:creationId xmlns:a16="http://schemas.microsoft.com/office/drawing/2014/main" id="{51275CC7-3610-4A74-F541-5437BB1254EC}"/>
              </a:ext>
            </a:extLst>
          </p:cNvPr>
          <p:cNvPicPr>
            <a:picLocks noChangeAspect="1"/>
          </p:cNvPicPr>
          <p:nvPr/>
        </p:nvPicPr>
        <p:blipFill>
          <a:blip r:embed="rId4"/>
          <a:stretch>
            <a:fillRect/>
          </a:stretch>
        </p:blipFill>
        <p:spPr>
          <a:xfrm>
            <a:off x="6390369" y="2729773"/>
            <a:ext cx="3026322" cy="2317499"/>
          </a:xfrm>
          <a:prstGeom prst="rect">
            <a:avLst/>
          </a:prstGeom>
        </p:spPr>
      </p:pic>
      <p:pic>
        <p:nvPicPr>
          <p:cNvPr id="6" name="Picture 5">
            <a:extLst>
              <a:ext uri="{FF2B5EF4-FFF2-40B4-BE49-F238E27FC236}">
                <a16:creationId xmlns:a16="http://schemas.microsoft.com/office/drawing/2014/main" id="{A1B94D44-D7CE-2F0B-3FD0-EF239359386E}"/>
              </a:ext>
            </a:extLst>
          </p:cNvPr>
          <p:cNvPicPr>
            <a:picLocks noChangeAspect="1"/>
          </p:cNvPicPr>
          <p:nvPr/>
        </p:nvPicPr>
        <p:blipFill>
          <a:blip r:embed="rId5"/>
          <a:stretch>
            <a:fillRect/>
          </a:stretch>
        </p:blipFill>
        <p:spPr>
          <a:xfrm>
            <a:off x="8534400" y="3672467"/>
            <a:ext cx="3448050" cy="2519188"/>
          </a:xfrm>
          <a:prstGeom prst="rect">
            <a:avLst/>
          </a:prstGeom>
        </p:spPr>
      </p:pic>
    </p:spTree>
    <p:extLst>
      <p:ext uri="{BB962C8B-B14F-4D97-AF65-F5344CB8AC3E}">
        <p14:creationId xmlns:p14="http://schemas.microsoft.com/office/powerpoint/2010/main" val="1913129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7455C-7D18-D6EE-95E0-1F5ABA1649AE}"/>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05232D14-9BA5-30F7-5E82-CE92DBEBA71E}"/>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6C00AE1E-1EDF-0EB5-E621-796B05B5427D}"/>
              </a:ext>
            </a:extLst>
          </p:cNvPr>
          <p:cNvSpPr>
            <a:spLocks noGrp="1"/>
          </p:cNvSpPr>
          <p:nvPr>
            <p:ph type="title"/>
          </p:nvPr>
        </p:nvSpPr>
        <p:spPr>
          <a:xfrm>
            <a:off x="254000" y="91202"/>
            <a:ext cx="11684000" cy="861298"/>
          </a:xfrm>
        </p:spPr>
        <p:txBody>
          <a:bodyPr>
            <a:normAutofit/>
          </a:bodyPr>
          <a:lstStyle/>
          <a:p>
            <a:r>
              <a:rPr lang="en-US" sz="3600" b="1" dirty="0"/>
              <a:t>Model Implementation for Eczema Detection</a:t>
            </a:r>
          </a:p>
        </p:txBody>
      </p:sp>
      <p:sp>
        <p:nvSpPr>
          <p:cNvPr id="4" name="Rectangle 3">
            <a:extLst>
              <a:ext uri="{FF2B5EF4-FFF2-40B4-BE49-F238E27FC236}">
                <a16:creationId xmlns:a16="http://schemas.microsoft.com/office/drawing/2014/main" id="{1C70C3E8-EAB8-35D8-B070-FA58F953C0E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graphicFrame>
        <p:nvGraphicFramePr>
          <p:cNvPr id="2" name="Diagram 1">
            <a:extLst>
              <a:ext uri="{FF2B5EF4-FFF2-40B4-BE49-F238E27FC236}">
                <a16:creationId xmlns:a16="http://schemas.microsoft.com/office/drawing/2014/main" id="{14365A81-0F9A-061F-BF26-B5B4962D8623}"/>
              </a:ext>
            </a:extLst>
          </p:cNvPr>
          <p:cNvGraphicFramePr/>
          <p:nvPr/>
        </p:nvGraphicFramePr>
        <p:xfrm>
          <a:off x="483147" y="1120774"/>
          <a:ext cx="7192783" cy="4843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8B0CCE31-1B8B-4DC8-DB46-C02516074A2E}"/>
              </a:ext>
            </a:extLst>
          </p:cNvPr>
          <p:cNvPicPr>
            <a:picLocks noChangeAspect="1"/>
          </p:cNvPicPr>
          <p:nvPr/>
        </p:nvPicPr>
        <p:blipFill>
          <a:blip r:embed="rId8"/>
          <a:stretch>
            <a:fillRect/>
          </a:stretch>
        </p:blipFill>
        <p:spPr>
          <a:xfrm>
            <a:off x="7671657" y="1905000"/>
            <a:ext cx="3860253" cy="4008230"/>
          </a:xfrm>
          <a:prstGeom prst="rect">
            <a:avLst/>
          </a:prstGeom>
        </p:spPr>
      </p:pic>
    </p:spTree>
    <p:extLst>
      <p:ext uri="{BB962C8B-B14F-4D97-AF65-F5344CB8AC3E}">
        <p14:creationId xmlns:p14="http://schemas.microsoft.com/office/powerpoint/2010/main" val="3083146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E7A84-70ED-E839-5B12-21723941974A}"/>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47AAF417-3A52-4022-B7E1-C27FB25752EF}"/>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CBF0CDCD-8BA7-0AB3-4D0D-3FB96D8CBDA3}"/>
              </a:ext>
            </a:extLst>
          </p:cNvPr>
          <p:cNvSpPr>
            <a:spLocks noGrp="1"/>
          </p:cNvSpPr>
          <p:nvPr>
            <p:ph type="title"/>
          </p:nvPr>
        </p:nvSpPr>
        <p:spPr>
          <a:xfrm>
            <a:off x="198617" y="238325"/>
            <a:ext cx="11684000" cy="861298"/>
          </a:xfrm>
        </p:spPr>
        <p:txBody>
          <a:bodyPr>
            <a:normAutofit/>
          </a:bodyPr>
          <a:lstStyle/>
          <a:p>
            <a:r>
              <a:rPr lang="en-US" sz="3600" b="1" dirty="0"/>
              <a:t>Model Implementation for Eczema Severity Assessment</a:t>
            </a:r>
          </a:p>
        </p:txBody>
      </p:sp>
      <p:sp>
        <p:nvSpPr>
          <p:cNvPr id="4" name="Rectangle 3">
            <a:extLst>
              <a:ext uri="{FF2B5EF4-FFF2-40B4-BE49-F238E27FC236}">
                <a16:creationId xmlns:a16="http://schemas.microsoft.com/office/drawing/2014/main" id="{A44FED2B-2EA8-38DB-DEDD-041855D9B47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206A1342-D01F-D636-1D4A-9E99120588F3}"/>
              </a:ext>
            </a:extLst>
          </p:cNvPr>
          <p:cNvSpPr/>
          <p:nvPr/>
        </p:nvSpPr>
        <p:spPr>
          <a:xfrm>
            <a:off x="6477000" y="1209480"/>
            <a:ext cx="5330465" cy="4962719"/>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DCCE278-B205-BCCD-682A-0B813AE6E053}"/>
              </a:ext>
            </a:extLst>
          </p:cNvPr>
          <p:cNvSpPr txBox="1"/>
          <p:nvPr/>
        </p:nvSpPr>
        <p:spPr>
          <a:xfrm>
            <a:off x="6703621" y="1347254"/>
            <a:ext cx="5054030" cy="4708981"/>
          </a:xfrm>
          <a:prstGeom prst="rect">
            <a:avLst/>
          </a:prstGeom>
          <a:noFill/>
        </p:spPr>
        <p:txBody>
          <a:bodyPr wrap="square" rtlCol="0">
            <a:spAutoFit/>
          </a:bodyPr>
          <a:lstStyle/>
          <a:p>
            <a:pPr marL="342900" indent="-342900">
              <a:buFont typeface="Wingdings" panose="05000000000000000000" pitchFamily="2" charset="2"/>
              <a:buChar char="Ø"/>
            </a:pPr>
            <a:r>
              <a:rPr lang="en-US" sz="1500" dirty="0">
                <a:solidFill>
                  <a:schemeClr val="bg1"/>
                </a:solidFill>
                <a:latin typeface="Adobe Devanagari"/>
              </a:rPr>
              <a:t>Used because of its optimized design, balancing high accuracy and computational efficiency combining high performance with low resource usage.</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Utilized pre-trained EfficientNetB0 architecture with a simplified structure, global average pooling, and fully connected layers to classify eczema severity (mild, moderate, severe) with enhanced performance through class balancing, fine-tuning, and adaptive learning rate optimization.</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Integrated advanced CBAM and SE attention mechanisms for enhanced feature refinement, employs a warm-up cosine decay learning rate scheduler for optimized training, and incorporates additional dense layers with L2 regularization.</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Incorporated focal loss to address class imbalance, batch normalization for improved training stability, and a cosine decay learning rate scheduler for efficient optimization.</a:t>
            </a:r>
          </a:p>
        </p:txBody>
      </p:sp>
      <p:sp>
        <p:nvSpPr>
          <p:cNvPr id="8" name="Rectangle: Diagonal Corners Rounded 7">
            <a:extLst>
              <a:ext uri="{FF2B5EF4-FFF2-40B4-BE49-F238E27FC236}">
                <a16:creationId xmlns:a16="http://schemas.microsoft.com/office/drawing/2014/main" id="{EEAB8BBD-A3E6-DD44-4C2E-BCD6EC41BF68}"/>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EfficientNetB0</a:t>
            </a:r>
          </a:p>
        </p:txBody>
      </p:sp>
      <p:pic>
        <p:nvPicPr>
          <p:cNvPr id="10" name="Picture 9">
            <a:extLst>
              <a:ext uri="{FF2B5EF4-FFF2-40B4-BE49-F238E27FC236}">
                <a16:creationId xmlns:a16="http://schemas.microsoft.com/office/drawing/2014/main" id="{B0341520-B239-4F3C-EB33-7ECEABBB3AFD}"/>
              </a:ext>
            </a:extLst>
          </p:cNvPr>
          <p:cNvPicPr>
            <a:picLocks noChangeAspect="1"/>
          </p:cNvPicPr>
          <p:nvPr/>
        </p:nvPicPr>
        <p:blipFill>
          <a:blip r:embed="rId3"/>
          <a:stretch>
            <a:fillRect/>
          </a:stretch>
        </p:blipFill>
        <p:spPr>
          <a:xfrm>
            <a:off x="367443" y="1942748"/>
            <a:ext cx="3899757" cy="4117651"/>
          </a:xfrm>
          <a:prstGeom prst="rect">
            <a:avLst/>
          </a:prstGeom>
        </p:spPr>
      </p:pic>
      <p:pic>
        <p:nvPicPr>
          <p:cNvPr id="12" name="Picture 11">
            <a:extLst>
              <a:ext uri="{FF2B5EF4-FFF2-40B4-BE49-F238E27FC236}">
                <a16:creationId xmlns:a16="http://schemas.microsoft.com/office/drawing/2014/main" id="{0704B210-9E13-46FE-6968-BFE34C0B3D4C}"/>
              </a:ext>
            </a:extLst>
          </p:cNvPr>
          <p:cNvPicPr>
            <a:picLocks noChangeAspect="1"/>
          </p:cNvPicPr>
          <p:nvPr/>
        </p:nvPicPr>
        <p:blipFill>
          <a:blip r:embed="rId4"/>
          <a:srcRect l="48996"/>
          <a:stretch/>
        </p:blipFill>
        <p:spPr>
          <a:xfrm>
            <a:off x="3320453" y="4040543"/>
            <a:ext cx="2925729" cy="2342473"/>
          </a:xfrm>
          <a:prstGeom prst="rect">
            <a:avLst/>
          </a:prstGeom>
        </p:spPr>
      </p:pic>
    </p:spTree>
    <p:extLst>
      <p:ext uri="{BB962C8B-B14F-4D97-AF65-F5344CB8AC3E}">
        <p14:creationId xmlns:p14="http://schemas.microsoft.com/office/powerpoint/2010/main" val="2235595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0C89A-C371-2E17-0187-50F93CDF14AD}"/>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4D42BD4E-325B-59C5-2625-80592CC3C56A}"/>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FA650BE3-6A5D-2C26-547B-DCB62F727EDE}"/>
              </a:ext>
            </a:extLst>
          </p:cNvPr>
          <p:cNvSpPr>
            <a:spLocks noGrp="1"/>
          </p:cNvSpPr>
          <p:nvPr>
            <p:ph type="title"/>
          </p:nvPr>
        </p:nvSpPr>
        <p:spPr>
          <a:xfrm>
            <a:off x="198617" y="238325"/>
            <a:ext cx="11684000" cy="861298"/>
          </a:xfrm>
        </p:spPr>
        <p:txBody>
          <a:bodyPr>
            <a:normAutofit/>
          </a:bodyPr>
          <a:lstStyle/>
          <a:p>
            <a:r>
              <a:rPr lang="en-US" sz="3600" b="1" dirty="0"/>
              <a:t>Model Implementation for Eczema Severity Assessment</a:t>
            </a:r>
          </a:p>
        </p:txBody>
      </p:sp>
      <p:sp>
        <p:nvSpPr>
          <p:cNvPr id="4" name="Rectangle 3">
            <a:extLst>
              <a:ext uri="{FF2B5EF4-FFF2-40B4-BE49-F238E27FC236}">
                <a16:creationId xmlns:a16="http://schemas.microsoft.com/office/drawing/2014/main" id="{CCCCB3BE-935D-B916-1D24-5147753A83F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805A6982-C33C-A3DC-DB93-AA2BEB1B2A4E}"/>
              </a:ext>
            </a:extLst>
          </p:cNvPr>
          <p:cNvSpPr/>
          <p:nvPr/>
        </p:nvSpPr>
        <p:spPr>
          <a:xfrm>
            <a:off x="384534" y="1905000"/>
            <a:ext cx="5101866" cy="4160961"/>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D951E25-C242-3C88-2497-B2F7CDCD033D}"/>
              </a:ext>
            </a:extLst>
          </p:cNvPr>
          <p:cNvSpPr txBox="1"/>
          <p:nvPr/>
        </p:nvSpPr>
        <p:spPr>
          <a:xfrm>
            <a:off x="698517" y="1977238"/>
            <a:ext cx="4724400" cy="4016484"/>
          </a:xfrm>
          <a:prstGeom prst="rect">
            <a:avLst/>
          </a:prstGeom>
          <a:noFill/>
        </p:spPr>
        <p:txBody>
          <a:bodyPr wrap="square" rtlCol="0">
            <a:spAutoFit/>
          </a:bodyPr>
          <a:lstStyle/>
          <a:p>
            <a:pPr marL="342900" indent="-342900">
              <a:buFont typeface="Wingdings" panose="05000000000000000000" pitchFamily="2" charset="2"/>
              <a:buChar char="Ø"/>
            </a:pPr>
            <a:r>
              <a:rPr lang="en-US" sz="1500" dirty="0">
                <a:latin typeface="Adobe Devanagari"/>
              </a:rPr>
              <a:t>Used because they can automatically detect important patterns like edges, textures, and shapes.</a:t>
            </a:r>
          </a:p>
          <a:p>
            <a:pPr marL="342900" indent="-342900">
              <a:buFont typeface="Wingdings" panose="05000000000000000000" pitchFamily="2" charset="2"/>
              <a:buChar char="Ø"/>
            </a:pPr>
            <a:endParaRPr lang="en-US" sz="1500" dirty="0">
              <a:latin typeface="Adobe Devanagari"/>
            </a:endParaRPr>
          </a:p>
          <a:p>
            <a:pPr marL="342900" indent="-342900">
              <a:buFont typeface="Wingdings" panose="05000000000000000000" pitchFamily="2" charset="2"/>
              <a:buChar char="Ø"/>
            </a:pPr>
            <a:r>
              <a:rPr lang="en-US" sz="1500" dirty="0">
                <a:latin typeface="Adobe Devanagari"/>
              </a:rPr>
              <a:t>Designed to classify eczema into three categories using a combination of convolutional layers for advanced feature extraction and pooling layers for dimensionality reduction.</a:t>
            </a:r>
          </a:p>
          <a:p>
            <a:pPr marL="342900" indent="-342900">
              <a:buFont typeface="Wingdings" panose="05000000000000000000" pitchFamily="2" charset="2"/>
              <a:buChar char="Ø"/>
            </a:pPr>
            <a:endParaRPr lang="en-US" sz="1500" dirty="0">
              <a:latin typeface="Adobe Devanagari"/>
            </a:endParaRPr>
          </a:p>
          <a:p>
            <a:pPr marL="342900" indent="-342900">
              <a:buFont typeface="Wingdings" panose="05000000000000000000" pitchFamily="2" charset="2"/>
              <a:buChar char="Ø"/>
            </a:pPr>
            <a:r>
              <a:rPr lang="en-US" sz="1500" dirty="0">
                <a:latin typeface="Adobe Devanagari"/>
              </a:rPr>
              <a:t>Incorporated techniques such as class balancing through weighted loss, dropout layers to prevent overfitting, and batch normalization to stabilize training and improve generalization.</a:t>
            </a:r>
          </a:p>
          <a:p>
            <a:pPr marL="342900" indent="-342900">
              <a:buFont typeface="Wingdings" panose="05000000000000000000" pitchFamily="2" charset="2"/>
              <a:buChar char="Ø"/>
            </a:pPr>
            <a:endParaRPr lang="en-US" sz="1500" dirty="0">
              <a:latin typeface="Adobe Devanagari"/>
            </a:endParaRPr>
          </a:p>
          <a:p>
            <a:pPr marL="342900" indent="-342900">
              <a:buFont typeface="Wingdings" panose="05000000000000000000" pitchFamily="2" charset="2"/>
              <a:buChar char="Ø"/>
            </a:pPr>
            <a:r>
              <a:rPr lang="en-US" sz="1500" dirty="0">
                <a:latin typeface="Adobe Devanagari"/>
              </a:rPr>
              <a:t>Trained with early stopping and model checkpointing, the model achieves high accuracy, demonstrating its robustness in handling image-based skin condition classification tasks.</a:t>
            </a:r>
          </a:p>
        </p:txBody>
      </p:sp>
      <p:sp>
        <p:nvSpPr>
          <p:cNvPr id="8" name="Rectangle: Diagonal Corners Rounded 7">
            <a:extLst>
              <a:ext uri="{FF2B5EF4-FFF2-40B4-BE49-F238E27FC236}">
                <a16:creationId xmlns:a16="http://schemas.microsoft.com/office/drawing/2014/main" id="{8C39FB6A-77C7-8E72-7921-D40FF5CDA13B}"/>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CNN</a:t>
            </a:r>
          </a:p>
        </p:txBody>
      </p:sp>
      <p:pic>
        <p:nvPicPr>
          <p:cNvPr id="6" name="Picture 5">
            <a:extLst>
              <a:ext uri="{FF2B5EF4-FFF2-40B4-BE49-F238E27FC236}">
                <a16:creationId xmlns:a16="http://schemas.microsoft.com/office/drawing/2014/main" id="{C2DB4A67-B97C-A16F-A533-3F354BAB769C}"/>
              </a:ext>
            </a:extLst>
          </p:cNvPr>
          <p:cNvPicPr>
            <a:picLocks noChangeAspect="1"/>
          </p:cNvPicPr>
          <p:nvPr/>
        </p:nvPicPr>
        <p:blipFill>
          <a:blip r:embed="rId3"/>
          <a:srcRect b="22290"/>
          <a:stretch/>
        </p:blipFill>
        <p:spPr>
          <a:xfrm>
            <a:off x="7162800" y="1216455"/>
            <a:ext cx="4658661" cy="4467228"/>
          </a:xfrm>
          <a:prstGeom prst="rect">
            <a:avLst/>
          </a:prstGeom>
        </p:spPr>
      </p:pic>
      <p:pic>
        <p:nvPicPr>
          <p:cNvPr id="9" name="Picture 8">
            <a:extLst>
              <a:ext uri="{FF2B5EF4-FFF2-40B4-BE49-F238E27FC236}">
                <a16:creationId xmlns:a16="http://schemas.microsoft.com/office/drawing/2014/main" id="{57A6F2E1-528B-172D-31E1-C8E8AB3F0294}"/>
              </a:ext>
            </a:extLst>
          </p:cNvPr>
          <p:cNvPicPr>
            <a:picLocks noChangeAspect="1"/>
          </p:cNvPicPr>
          <p:nvPr/>
        </p:nvPicPr>
        <p:blipFill>
          <a:blip r:embed="rId3"/>
          <a:srcRect t="79492" r="32671"/>
          <a:stretch/>
        </p:blipFill>
        <p:spPr>
          <a:xfrm>
            <a:off x="5711466" y="4626501"/>
            <a:ext cx="3829785" cy="1439460"/>
          </a:xfrm>
          <a:prstGeom prst="rect">
            <a:avLst/>
          </a:prstGeom>
        </p:spPr>
      </p:pic>
    </p:spTree>
    <p:extLst>
      <p:ext uri="{BB962C8B-B14F-4D97-AF65-F5344CB8AC3E}">
        <p14:creationId xmlns:p14="http://schemas.microsoft.com/office/powerpoint/2010/main" val="2122916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AFB33-CD14-96FF-6BEE-73618CE1802C}"/>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0D9CDBC1-673A-C2BC-CA44-1A23CF169BEF}"/>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3FC7CE69-551E-C0B4-AA01-E8E13C06BF3E}"/>
              </a:ext>
            </a:extLst>
          </p:cNvPr>
          <p:cNvSpPr>
            <a:spLocks noGrp="1"/>
          </p:cNvSpPr>
          <p:nvPr>
            <p:ph type="title"/>
          </p:nvPr>
        </p:nvSpPr>
        <p:spPr>
          <a:xfrm>
            <a:off x="198617" y="238325"/>
            <a:ext cx="11684000" cy="861298"/>
          </a:xfrm>
        </p:spPr>
        <p:txBody>
          <a:bodyPr>
            <a:normAutofit/>
          </a:bodyPr>
          <a:lstStyle/>
          <a:p>
            <a:r>
              <a:rPr lang="en-US" sz="3600" b="1" dirty="0"/>
              <a:t>Model Implementation for Eczema Severity Assessment</a:t>
            </a:r>
          </a:p>
        </p:txBody>
      </p:sp>
      <p:sp>
        <p:nvSpPr>
          <p:cNvPr id="4" name="Rectangle 3">
            <a:extLst>
              <a:ext uri="{FF2B5EF4-FFF2-40B4-BE49-F238E27FC236}">
                <a16:creationId xmlns:a16="http://schemas.microsoft.com/office/drawing/2014/main" id="{34773BCD-C611-253A-222A-C5E46390C39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639E80D8-D1CC-9912-E057-76291E36B702}"/>
              </a:ext>
            </a:extLst>
          </p:cNvPr>
          <p:cNvSpPr/>
          <p:nvPr/>
        </p:nvSpPr>
        <p:spPr>
          <a:xfrm>
            <a:off x="5069608" y="1337949"/>
            <a:ext cx="6737857" cy="4718286"/>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DC27C75-8B97-134D-4369-3946D73A5649}"/>
              </a:ext>
            </a:extLst>
          </p:cNvPr>
          <p:cNvSpPr txBox="1"/>
          <p:nvPr/>
        </p:nvSpPr>
        <p:spPr>
          <a:xfrm>
            <a:off x="5302723" y="1607681"/>
            <a:ext cx="6332870" cy="4247317"/>
          </a:xfrm>
          <a:prstGeom prst="rect">
            <a:avLst/>
          </a:prstGeom>
          <a:noFill/>
        </p:spPr>
        <p:txBody>
          <a:bodyPr wrap="square" rtlCol="0">
            <a:spAutoFit/>
          </a:bodyPr>
          <a:lstStyle/>
          <a:p>
            <a:pPr marL="342900" indent="-342900">
              <a:buFont typeface="Wingdings" panose="05000000000000000000" pitchFamily="2" charset="2"/>
              <a:buChar char="Ø"/>
            </a:pPr>
            <a:r>
              <a:rPr lang="en-US" sz="1500" dirty="0">
                <a:solidFill>
                  <a:schemeClr val="bg1"/>
                </a:solidFill>
                <a:latin typeface="Adobe Devanagari"/>
              </a:rPr>
              <a:t>Used because of its ability to handle deep architectures efficiently, extracting rich and detailed features for accurate image classification.</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Enhanced the model by fine-tuning the ResNet50 backbone, adding L2 regularization, using </a:t>
            </a:r>
            <a:r>
              <a:rPr lang="en-US" sz="1500" dirty="0" err="1">
                <a:solidFill>
                  <a:schemeClr val="bg1"/>
                </a:solidFill>
                <a:latin typeface="Adobe Devanagari"/>
              </a:rPr>
              <a:t>AdamW</a:t>
            </a:r>
            <a:r>
              <a:rPr lang="en-US" sz="1500" dirty="0">
                <a:solidFill>
                  <a:schemeClr val="bg1"/>
                </a:solidFill>
                <a:latin typeface="Adobe Devanagari"/>
              </a:rPr>
              <a:t> optimizer with weight decay, implementing advanced callbacks for dynamic learning rate adjustment, and increasing the dense layer capacity.</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Integrated SMOTE for oversampling imbalanced classes, adding a cosine learning rate scheduler, introducing an additional dense layer for feature representation, reducing dropout rates for better generalization, and incorporating a custom F1-score callback to monitor performance beyond accuracy.</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Integrated a Convolutional Block Attention Module (CBAM) for improved feature refinement, employs </a:t>
            </a:r>
            <a:r>
              <a:rPr lang="en-US" sz="1500" dirty="0" err="1">
                <a:solidFill>
                  <a:schemeClr val="bg1"/>
                </a:solidFill>
                <a:latin typeface="Adobe Devanagari"/>
              </a:rPr>
              <a:t>DropBlock</a:t>
            </a:r>
            <a:r>
              <a:rPr lang="en-US" sz="1500" dirty="0">
                <a:solidFill>
                  <a:schemeClr val="bg1"/>
                </a:solidFill>
                <a:latin typeface="Adobe Devanagari"/>
              </a:rPr>
              <a:t> regularization for spatial dropout in feature maps, and uses a custom learning rate schedule for better optimization, further advancing its ability to classify eczema severity.</a:t>
            </a:r>
          </a:p>
        </p:txBody>
      </p:sp>
      <p:sp>
        <p:nvSpPr>
          <p:cNvPr id="8" name="Rectangle: Diagonal Corners Rounded 7">
            <a:extLst>
              <a:ext uri="{FF2B5EF4-FFF2-40B4-BE49-F238E27FC236}">
                <a16:creationId xmlns:a16="http://schemas.microsoft.com/office/drawing/2014/main" id="{5201D9E0-9042-FEE5-D2F2-A3CF1EE61E1C}"/>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ResNet50</a:t>
            </a:r>
          </a:p>
        </p:txBody>
      </p:sp>
      <p:pic>
        <p:nvPicPr>
          <p:cNvPr id="6" name="Picture 5">
            <a:extLst>
              <a:ext uri="{FF2B5EF4-FFF2-40B4-BE49-F238E27FC236}">
                <a16:creationId xmlns:a16="http://schemas.microsoft.com/office/drawing/2014/main" id="{12F93A64-8977-7563-526B-C51DC9DBA415}"/>
              </a:ext>
            </a:extLst>
          </p:cNvPr>
          <p:cNvPicPr>
            <a:picLocks noChangeAspect="1"/>
          </p:cNvPicPr>
          <p:nvPr/>
        </p:nvPicPr>
        <p:blipFill>
          <a:blip r:embed="rId3"/>
          <a:srcRect t="25848"/>
          <a:stretch/>
        </p:blipFill>
        <p:spPr>
          <a:xfrm>
            <a:off x="360930" y="1902851"/>
            <a:ext cx="3384387" cy="3126350"/>
          </a:xfrm>
          <a:prstGeom prst="rect">
            <a:avLst/>
          </a:prstGeom>
        </p:spPr>
      </p:pic>
      <p:pic>
        <p:nvPicPr>
          <p:cNvPr id="9" name="Picture 8">
            <a:extLst>
              <a:ext uri="{FF2B5EF4-FFF2-40B4-BE49-F238E27FC236}">
                <a16:creationId xmlns:a16="http://schemas.microsoft.com/office/drawing/2014/main" id="{E20586E6-389C-3DD9-8D88-5E3CD5356482}"/>
              </a:ext>
            </a:extLst>
          </p:cNvPr>
          <p:cNvPicPr>
            <a:picLocks noChangeAspect="1"/>
          </p:cNvPicPr>
          <p:nvPr/>
        </p:nvPicPr>
        <p:blipFill>
          <a:blip r:embed="rId3"/>
          <a:srcRect b="74488"/>
          <a:stretch/>
        </p:blipFill>
        <p:spPr>
          <a:xfrm>
            <a:off x="806533" y="4627242"/>
            <a:ext cx="4496190" cy="1428993"/>
          </a:xfrm>
          <a:prstGeom prst="rect">
            <a:avLst/>
          </a:prstGeom>
        </p:spPr>
      </p:pic>
    </p:spTree>
    <p:extLst>
      <p:ext uri="{BB962C8B-B14F-4D97-AF65-F5344CB8AC3E}">
        <p14:creationId xmlns:p14="http://schemas.microsoft.com/office/powerpoint/2010/main" val="854206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E0B8-8E4E-D34B-5DB4-4A30CCCA16E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8A2BC3A-7FB7-0DD6-2A37-18F5D0DBF1E4}"/>
              </a:ext>
            </a:extLst>
          </p:cNvPr>
          <p:cNvSpPr>
            <a:spLocks noGrp="1"/>
          </p:cNvSpPr>
          <p:nvPr>
            <p:ph type="subTitle" idx="1"/>
          </p:nvPr>
        </p:nvSpPr>
        <p:spPr/>
        <p:txBody>
          <a:bodyPr/>
          <a:lstStyle/>
          <a:p>
            <a:endParaRPr lang="en-US"/>
          </a:p>
        </p:txBody>
      </p:sp>
      <p:pic>
        <p:nvPicPr>
          <p:cNvPr id="25" name="Picture 24" descr="A white background with brown spots&#10;&#10;Description automatically generated">
            <a:extLst>
              <a:ext uri="{FF2B5EF4-FFF2-40B4-BE49-F238E27FC236}">
                <a16:creationId xmlns:a16="http://schemas.microsoft.com/office/drawing/2014/main" id="{FE887E8B-5A00-4839-FDFA-8FD3C9FF9F08}"/>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0"/>
            <a:ext cx="12192000" cy="6248837"/>
          </a:xfrm>
          <a:prstGeom prst="rect">
            <a:avLst/>
          </a:prstGeom>
        </p:spPr>
      </p:pic>
      <p:sp>
        <p:nvSpPr>
          <p:cNvPr id="26" name="Flowchart: Connector 25">
            <a:extLst>
              <a:ext uri="{FF2B5EF4-FFF2-40B4-BE49-F238E27FC236}">
                <a16:creationId xmlns:a16="http://schemas.microsoft.com/office/drawing/2014/main" id="{A5074ED5-45E9-B4DC-6A76-B982FF329869}"/>
              </a:ext>
            </a:extLst>
          </p:cNvPr>
          <p:cNvSpPr/>
          <p:nvPr/>
        </p:nvSpPr>
        <p:spPr>
          <a:xfrm>
            <a:off x="5715000" y="4336135"/>
            <a:ext cx="1143000" cy="1066800"/>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641800"/>
                </a:solidFill>
                <a:latin typeface="Adobe Devanagari"/>
              </a:rPr>
              <a:t>1</a:t>
            </a:r>
          </a:p>
        </p:txBody>
      </p:sp>
      <p:sp>
        <p:nvSpPr>
          <p:cNvPr id="27" name="Flowchart: Connector 26">
            <a:extLst>
              <a:ext uri="{FF2B5EF4-FFF2-40B4-BE49-F238E27FC236}">
                <a16:creationId xmlns:a16="http://schemas.microsoft.com/office/drawing/2014/main" id="{E8F135A1-6BE7-6731-4AEC-AA14335D0A64}"/>
              </a:ext>
            </a:extLst>
          </p:cNvPr>
          <p:cNvSpPr/>
          <p:nvPr/>
        </p:nvSpPr>
        <p:spPr>
          <a:xfrm>
            <a:off x="6477000" y="3252152"/>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2</a:t>
            </a:r>
          </a:p>
        </p:txBody>
      </p:sp>
      <p:sp>
        <p:nvSpPr>
          <p:cNvPr id="28" name="Flowchart: Connector 27">
            <a:extLst>
              <a:ext uri="{FF2B5EF4-FFF2-40B4-BE49-F238E27FC236}">
                <a16:creationId xmlns:a16="http://schemas.microsoft.com/office/drawing/2014/main" id="{8CAACDAE-2FEA-4718-453A-55B73DC14744}"/>
              </a:ext>
            </a:extLst>
          </p:cNvPr>
          <p:cNvSpPr/>
          <p:nvPr/>
        </p:nvSpPr>
        <p:spPr>
          <a:xfrm>
            <a:off x="7010400" y="2168169"/>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3</a:t>
            </a:r>
          </a:p>
        </p:txBody>
      </p:sp>
      <p:sp>
        <p:nvSpPr>
          <p:cNvPr id="29" name="Flowchart: Connector 28">
            <a:extLst>
              <a:ext uri="{FF2B5EF4-FFF2-40B4-BE49-F238E27FC236}">
                <a16:creationId xmlns:a16="http://schemas.microsoft.com/office/drawing/2014/main" id="{4B8D6BE1-320B-DDD9-850E-EB82AD7774B6}"/>
              </a:ext>
            </a:extLst>
          </p:cNvPr>
          <p:cNvSpPr/>
          <p:nvPr/>
        </p:nvSpPr>
        <p:spPr>
          <a:xfrm>
            <a:off x="7620000" y="11430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4</a:t>
            </a:r>
          </a:p>
        </p:txBody>
      </p:sp>
      <p:sp>
        <p:nvSpPr>
          <p:cNvPr id="30" name="Flowchart: Connector 29">
            <a:extLst>
              <a:ext uri="{FF2B5EF4-FFF2-40B4-BE49-F238E27FC236}">
                <a16:creationId xmlns:a16="http://schemas.microsoft.com/office/drawing/2014/main" id="{1622B2A3-147B-B2A4-03D2-A5732A39D6E2}"/>
              </a:ext>
            </a:extLst>
          </p:cNvPr>
          <p:cNvSpPr/>
          <p:nvPr/>
        </p:nvSpPr>
        <p:spPr>
          <a:xfrm>
            <a:off x="8458200" y="3048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5</a:t>
            </a:r>
          </a:p>
        </p:txBody>
      </p:sp>
      <p:sp>
        <p:nvSpPr>
          <p:cNvPr id="31" name="TextBox 30">
            <a:extLst>
              <a:ext uri="{FF2B5EF4-FFF2-40B4-BE49-F238E27FC236}">
                <a16:creationId xmlns:a16="http://schemas.microsoft.com/office/drawing/2014/main" id="{08927916-C1D7-6100-FE84-7523D8F926EF}"/>
              </a:ext>
            </a:extLst>
          </p:cNvPr>
          <p:cNvSpPr txBox="1"/>
          <p:nvPr/>
        </p:nvSpPr>
        <p:spPr>
          <a:xfrm>
            <a:off x="3048000" y="705434"/>
            <a:ext cx="4953000" cy="646331"/>
          </a:xfrm>
          <a:prstGeom prst="rect">
            <a:avLst/>
          </a:prstGeom>
          <a:noFill/>
        </p:spPr>
        <p:txBody>
          <a:bodyPr wrap="square" rtlCol="0">
            <a:spAutoFit/>
          </a:bodyPr>
          <a:lstStyle/>
          <a:p>
            <a:r>
              <a:rPr lang="en-US" sz="3600" b="1" dirty="0">
                <a:solidFill>
                  <a:srgbClr val="641800"/>
                </a:solidFill>
                <a:latin typeface="Adobe Devanagari"/>
              </a:rPr>
              <a:t>Research Objectives</a:t>
            </a:r>
          </a:p>
        </p:txBody>
      </p:sp>
      <p:sp>
        <p:nvSpPr>
          <p:cNvPr id="32" name="Rectangle: Rounded Corners 31">
            <a:extLst>
              <a:ext uri="{FF2B5EF4-FFF2-40B4-BE49-F238E27FC236}">
                <a16:creationId xmlns:a16="http://schemas.microsoft.com/office/drawing/2014/main" id="{29909102-33D7-6313-23BF-16744A0FF29A}"/>
              </a:ext>
            </a:extLst>
          </p:cNvPr>
          <p:cNvSpPr/>
          <p:nvPr/>
        </p:nvSpPr>
        <p:spPr>
          <a:xfrm>
            <a:off x="442383" y="1874633"/>
            <a:ext cx="4724401" cy="3306967"/>
          </a:xfrm>
          <a:prstGeom prst="roundRect">
            <a:avLst/>
          </a:prstGeom>
          <a:solidFill>
            <a:srgbClr val="6418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1878A6E-E7D8-6FEA-8676-77857C37E51C}"/>
              </a:ext>
            </a:extLst>
          </p:cNvPr>
          <p:cNvSpPr txBox="1"/>
          <p:nvPr/>
        </p:nvSpPr>
        <p:spPr>
          <a:xfrm>
            <a:off x="952500" y="2193569"/>
            <a:ext cx="3810000" cy="2677656"/>
          </a:xfrm>
          <a:prstGeom prst="rect">
            <a:avLst/>
          </a:prstGeom>
          <a:noFill/>
        </p:spPr>
        <p:txBody>
          <a:bodyPr wrap="square" rtlCol="0">
            <a:spAutoFit/>
          </a:bodyPr>
          <a:lstStyle/>
          <a:p>
            <a:r>
              <a:rPr lang="en-US" sz="2800" dirty="0">
                <a:solidFill>
                  <a:schemeClr val="bg1"/>
                </a:solidFill>
                <a:latin typeface="Adobe Devanagari"/>
              </a:rPr>
              <a:t>Develop a System for Real-Time Monitoring and Management of Skin Diseases Using AI and Machine Learning Techniques.</a:t>
            </a:r>
          </a:p>
        </p:txBody>
      </p:sp>
      <p:pic>
        <p:nvPicPr>
          <p:cNvPr id="34" name="Picture 33" descr="A person looking at a magnifying glass on a person's face&#10;&#10;Description automatically generated">
            <a:extLst>
              <a:ext uri="{FF2B5EF4-FFF2-40B4-BE49-F238E27FC236}">
                <a16:creationId xmlns:a16="http://schemas.microsoft.com/office/drawing/2014/main" id="{C377A0AB-820F-6234-D0FF-686230433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2050141"/>
            <a:ext cx="3608916" cy="24040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B6B5E829-500C-FB99-2102-EBFA9E92D589}"/>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3350281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0F74E-638B-1577-BC5D-4CB482C56DC5}"/>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28C6A1FA-78B9-2261-7EF3-BB854614C0A6}"/>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A58BC7E3-C57F-E89C-A573-E186A18A6BDB}"/>
              </a:ext>
            </a:extLst>
          </p:cNvPr>
          <p:cNvSpPr>
            <a:spLocks noGrp="1"/>
          </p:cNvSpPr>
          <p:nvPr>
            <p:ph type="title"/>
          </p:nvPr>
        </p:nvSpPr>
        <p:spPr>
          <a:xfrm>
            <a:off x="198617" y="238325"/>
            <a:ext cx="11684000" cy="861298"/>
          </a:xfrm>
        </p:spPr>
        <p:txBody>
          <a:bodyPr>
            <a:normAutofit/>
          </a:bodyPr>
          <a:lstStyle/>
          <a:p>
            <a:r>
              <a:rPr lang="en-US" sz="3600" b="1" dirty="0"/>
              <a:t>Model Implementation for Eczema Severity Assessment</a:t>
            </a:r>
          </a:p>
        </p:txBody>
      </p:sp>
      <p:sp>
        <p:nvSpPr>
          <p:cNvPr id="4" name="Rectangle 3">
            <a:extLst>
              <a:ext uri="{FF2B5EF4-FFF2-40B4-BE49-F238E27FC236}">
                <a16:creationId xmlns:a16="http://schemas.microsoft.com/office/drawing/2014/main" id="{C11A856A-8E61-4497-2B53-26F79F5A1DE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graphicFrame>
        <p:nvGraphicFramePr>
          <p:cNvPr id="2" name="Diagram 1">
            <a:extLst>
              <a:ext uri="{FF2B5EF4-FFF2-40B4-BE49-F238E27FC236}">
                <a16:creationId xmlns:a16="http://schemas.microsoft.com/office/drawing/2014/main" id="{E00805A8-72DD-DDF0-B5EC-180D587E66BC}"/>
              </a:ext>
            </a:extLst>
          </p:cNvPr>
          <p:cNvGraphicFramePr/>
          <p:nvPr/>
        </p:nvGraphicFramePr>
        <p:xfrm>
          <a:off x="198617" y="1136926"/>
          <a:ext cx="7192783" cy="4843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B0341520-B239-4F3C-EB33-7ECEABBB3AFD}"/>
              </a:ext>
            </a:extLst>
          </p:cNvPr>
          <p:cNvPicPr>
            <a:picLocks noChangeAspect="1"/>
          </p:cNvPicPr>
          <p:nvPr/>
        </p:nvPicPr>
        <p:blipFill>
          <a:blip r:embed="rId8"/>
          <a:stretch>
            <a:fillRect/>
          </a:stretch>
        </p:blipFill>
        <p:spPr>
          <a:xfrm>
            <a:off x="7498921" y="1599735"/>
            <a:ext cx="3899757" cy="4117651"/>
          </a:xfrm>
          <a:prstGeom prst="rect">
            <a:avLst/>
          </a:prstGeom>
        </p:spPr>
      </p:pic>
    </p:spTree>
    <p:extLst>
      <p:ext uri="{BB962C8B-B14F-4D97-AF65-F5344CB8AC3E}">
        <p14:creationId xmlns:p14="http://schemas.microsoft.com/office/powerpoint/2010/main" val="38227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50ED1-5AF0-C45A-4C44-A503D90FFBA9}"/>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FC7E3541-6688-88DD-DF17-8B528DF17FA1}"/>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23327"/>
            <a:ext cx="12192000" cy="6324600"/>
          </a:xfrm>
          <a:prstGeom prst="rect">
            <a:avLst/>
          </a:prstGeom>
        </p:spPr>
      </p:pic>
      <p:sp>
        <p:nvSpPr>
          <p:cNvPr id="5" name="Title 4">
            <a:extLst>
              <a:ext uri="{FF2B5EF4-FFF2-40B4-BE49-F238E27FC236}">
                <a16:creationId xmlns:a16="http://schemas.microsoft.com/office/drawing/2014/main" id="{7AF3CB81-5905-46A7-EA64-5B6238933D55}"/>
              </a:ext>
            </a:extLst>
          </p:cNvPr>
          <p:cNvSpPr>
            <a:spLocks noGrp="1"/>
          </p:cNvSpPr>
          <p:nvPr>
            <p:ph type="title"/>
          </p:nvPr>
        </p:nvSpPr>
        <p:spPr>
          <a:xfrm>
            <a:off x="198617" y="238325"/>
            <a:ext cx="11684000" cy="861298"/>
          </a:xfrm>
        </p:spPr>
        <p:txBody>
          <a:bodyPr>
            <a:normAutofit/>
          </a:bodyPr>
          <a:lstStyle/>
          <a:p>
            <a:r>
              <a:rPr lang="en-US" sz="3600" b="1" dirty="0"/>
              <a:t>Web Application Development</a:t>
            </a:r>
          </a:p>
        </p:txBody>
      </p:sp>
      <p:sp>
        <p:nvSpPr>
          <p:cNvPr id="4" name="Rectangle 3">
            <a:extLst>
              <a:ext uri="{FF2B5EF4-FFF2-40B4-BE49-F238E27FC236}">
                <a16:creationId xmlns:a16="http://schemas.microsoft.com/office/drawing/2014/main" id="{EE169547-9643-9998-D88D-DDCE75F506E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pic>
        <p:nvPicPr>
          <p:cNvPr id="6" name="Picture 5" descr="A screenshot of a computer&#10;&#10;Description automatically generated">
            <a:extLst>
              <a:ext uri="{FF2B5EF4-FFF2-40B4-BE49-F238E27FC236}">
                <a16:creationId xmlns:a16="http://schemas.microsoft.com/office/drawing/2014/main" id="{F50AA3A1-4B55-5A67-89AB-C2138B317B7A}"/>
              </a:ext>
            </a:extLst>
          </p:cNvPr>
          <p:cNvPicPr>
            <a:picLocks noChangeAspect="1"/>
          </p:cNvPicPr>
          <p:nvPr/>
        </p:nvPicPr>
        <p:blipFill>
          <a:blip r:embed="rId3">
            <a:extLst>
              <a:ext uri="{28A0092B-C50C-407E-A947-70E740481C1C}">
                <a14:useLocalDpi xmlns:a14="http://schemas.microsoft.com/office/drawing/2010/main" val="0"/>
              </a:ext>
            </a:extLst>
          </a:blip>
          <a:srcRect b="10000"/>
          <a:stretch/>
        </p:blipFill>
        <p:spPr>
          <a:xfrm>
            <a:off x="7010400" y="1230952"/>
            <a:ext cx="5017347" cy="4888375"/>
          </a:xfrm>
          <a:prstGeom prst="rect">
            <a:avLst/>
          </a:prstGeom>
        </p:spPr>
      </p:pic>
      <p:pic>
        <p:nvPicPr>
          <p:cNvPr id="10" name="Picture 9" descr="A close-up of a person's arm&#10;&#10;Description automatically generated">
            <a:extLst>
              <a:ext uri="{FF2B5EF4-FFF2-40B4-BE49-F238E27FC236}">
                <a16:creationId xmlns:a16="http://schemas.microsoft.com/office/drawing/2014/main" id="{936562BE-DDFE-245E-932E-C9AD740395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130" y="1099623"/>
            <a:ext cx="4613093" cy="5019704"/>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1506A268-349D-5D10-D290-B065BD7490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7941" y="1867104"/>
            <a:ext cx="3462916" cy="3759944"/>
          </a:xfrm>
          <a:prstGeom prst="rect">
            <a:avLst/>
          </a:prstGeom>
        </p:spPr>
      </p:pic>
    </p:spTree>
    <p:extLst>
      <p:ext uri="{BB962C8B-B14F-4D97-AF65-F5344CB8AC3E}">
        <p14:creationId xmlns:p14="http://schemas.microsoft.com/office/powerpoint/2010/main" val="3827712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69C0D-4D8D-570A-580F-BC0DA56A6C17}"/>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59CA2203-2F6F-924E-D319-E5DBB30DE3FD}"/>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16379"/>
            <a:ext cx="12192000" cy="6324600"/>
          </a:xfrm>
          <a:prstGeom prst="rect">
            <a:avLst/>
          </a:prstGeom>
        </p:spPr>
      </p:pic>
      <p:sp>
        <p:nvSpPr>
          <p:cNvPr id="5" name="Title 4">
            <a:extLst>
              <a:ext uri="{FF2B5EF4-FFF2-40B4-BE49-F238E27FC236}">
                <a16:creationId xmlns:a16="http://schemas.microsoft.com/office/drawing/2014/main" id="{1324626D-75DC-6A32-727B-7E493B0A93F6}"/>
              </a:ext>
            </a:extLst>
          </p:cNvPr>
          <p:cNvSpPr>
            <a:spLocks noGrp="1"/>
          </p:cNvSpPr>
          <p:nvPr>
            <p:ph type="title"/>
          </p:nvPr>
        </p:nvSpPr>
        <p:spPr>
          <a:xfrm>
            <a:off x="198617" y="238325"/>
            <a:ext cx="11684000" cy="861298"/>
          </a:xfrm>
        </p:spPr>
        <p:txBody>
          <a:bodyPr>
            <a:normAutofit/>
          </a:bodyPr>
          <a:lstStyle/>
          <a:p>
            <a:r>
              <a:rPr lang="en-US" sz="4000" b="1" dirty="0"/>
              <a:t>Future Works</a:t>
            </a:r>
            <a:endParaRPr lang="en-US" sz="4000" dirty="0"/>
          </a:p>
        </p:txBody>
      </p:sp>
      <p:sp>
        <p:nvSpPr>
          <p:cNvPr id="4" name="Rectangle 3">
            <a:extLst>
              <a:ext uri="{FF2B5EF4-FFF2-40B4-BE49-F238E27FC236}">
                <a16:creationId xmlns:a16="http://schemas.microsoft.com/office/drawing/2014/main" id="{007A2B43-07D2-CDC8-1ADB-2AB3A8177C1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graphicFrame>
        <p:nvGraphicFramePr>
          <p:cNvPr id="2" name="Diagram 1">
            <a:extLst>
              <a:ext uri="{FF2B5EF4-FFF2-40B4-BE49-F238E27FC236}">
                <a16:creationId xmlns:a16="http://schemas.microsoft.com/office/drawing/2014/main" id="{03F201D2-E31C-B62C-A8BE-15B245604E2A}"/>
              </a:ext>
            </a:extLst>
          </p:cNvPr>
          <p:cNvGraphicFramePr/>
          <p:nvPr/>
        </p:nvGraphicFramePr>
        <p:xfrm>
          <a:off x="1447800" y="1202275"/>
          <a:ext cx="9448800" cy="4980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782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surface with a pink background&#10;&#10;Description automatically generated">
            <a:extLst>
              <a:ext uri="{FF2B5EF4-FFF2-40B4-BE49-F238E27FC236}">
                <a16:creationId xmlns:a16="http://schemas.microsoft.com/office/drawing/2014/main" id="{40BC85D1-C6B4-9C2C-D9D7-62B05D21BCBF}"/>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4" name="TextBox 13">
            <a:extLst>
              <a:ext uri="{FF2B5EF4-FFF2-40B4-BE49-F238E27FC236}">
                <a16:creationId xmlns:a16="http://schemas.microsoft.com/office/drawing/2014/main" id="{2CCDEE37-5475-031F-7AC1-E8E561F474FF}"/>
              </a:ext>
            </a:extLst>
          </p:cNvPr>
          <p:cNvSpPr txBox="1"/>
          <p:nvPr/>
        </p:nvSpPr>
        <p:spPr>
          <a:xfrm>
            <a:off x="645160" y="1447800"/>
            <a:ext cx="10901680" cy="4539704"/>
          </a:xfrm>
          <a:prstGeom prst="rect">
            <a:avLst/>
          </a:prstGeom>
          <a:noFill/>
        </p:spPr>
        <p:txBody>
          <a:bodyPr wrap="square" rtlCol="0">
            <a:spAutoFit/>
          </a:bodyPr>
          <a:lstStyle/>
          <a:p>
            <a:r>
              <a:rPr lang="en-US" sz="1700" b="1" dirty="0">
                <a:latin typeface="Adobe Devanagari"/>
              </a:rPr>
              <a:t>[1] </a:t>
            </a:r>
            <a:r>
              <a:rPr lang="en-US" sz="1700" dirty="0">
                <a:latin typeface="Adobe Devanagari"/>
              </a:rPr>
              <a:t>Nisar, K., Zubair, M., &amp; Rauf, H. T. (2020). "Automatic Segmentation and Classification of Eczema Skin Lesions Using Supervised Learning," </a:t>
            </a:r>
            <a:r>
              <a:rPr lang="en-US" sz="1700" i="1" dirty="0">
                <a:latin typeface="Adobe Devanagari"/>
              </a:rPr>
              <a:t>2020 IEEE Conference on Open Systems (ICOS)</a:t>
            </a:r>
            <a:r>
              <a:rPr lang="en-US" sz="1700" dirty="0">
                <a:latin typeface="Adobe Devanagari"/>
              </a:rPr>
              <a:t>,</a:t>
            </a:r>
            <a:r>
              <a:rPr lang="en-US" sz="1700" i="1" dirty="0">
                <a:latin typeface="Adobe Devanagari"/>
              </a:rPr>
              <a:t> </a:t>
            </a:r>
            <a:r>
              <a:rPr lang="en-US" sz="1700" dirty="0">
                <a:latin typeface="Adobe Devanagari"/>
              </a:rPr>
              <a:t>pp. 53-58. DOI: 10.1109/ICOS48179.2021.9398739.</a:t>
            </a:r>
          </a:p>
          <a:p>
            <a:endParaRPr lang="en-US" sz="1700" dirty="0">
              <a:latin typeface="Adobe Devanagari"/>
            </a:endParaRPr>
          </a:p>
          <a:p>
            <a:r>
              <a:rPr lang="en-US" sz="1700" b="1" dirty="0">
                <a:latin typeface="Adobe Devanagari"/>
              </a:rPr>
              <a:t>[2] </a:t>
            </a:r>
            <a:r>
              <a:rPr lang="en-US" sz="1700" dirty="0">
                <a:latin typeface="Adobe Devanagari"/>
              </a:rPr>
              <a:t>I. B. I. Raja, S. H. Abid, A. B. M. H. Rashid, &amp; A. R. Arif. (2019). "Detection of Common Types of Eczema Using Gray Level Co-occurrence Matrix and Support Vector Machine," </a:t>
            </a:r>
            <a:r>
              <a:rPr lang="en-US" sz="1700" i="1" dirty="0">
                <a:latin typeface="Adobe Devanagari"/>
              </a:rPr>
              <a:t>2019 International Conference on Advanced Computing and Communication Systems (ICACCS)</a:t>
            </a:r>
            <a:r>
              <a:rPr lang="en-US" sz="1700" dirty="0">
                <a:latin typeface="Adobe Devanagari"/>
              </a:rPr>
              <a:t>,</a:t>
            </a:r>
            <a:r>
              <a:rPr lang="en-US" sz="1700" i="1" dirty="0">
                <a:latin typeface="Adobe Devanagari"/>
              </a:rPr>
              <a:t> </a:t>
            </a:r>
            <a:r>
              <a:rPr lang="en-US" sz="1700" dirty="0">
                <a:latin typeface="Adobe Devanagari"/>
              </a:rPr>
              <a:t>pp. 1-5. DOI: 10.1109/ICACCS.2019.8728514.</a:t>
            </a:r>
          </a:p>
          <a:p>
            <a:endParaRPr lang="en-US" sz="1700" dirty="0">
              <a:latin typeface="Adobe Devanagari"/>
            </a:endParaRPr>
          </a:p>
          <a:p>
            <a:r>
              <a:rPr lang="en-US" sz="1700" b="1" dirty="0">
                <a:latin typeface="Adobe Devanagari"/>
              </a:rPr>
              <a:t>[3] </a:t>
            </a:r>
            <a:r>
              <a:rPr lang="en-US" sz="1700" dirty="0">
                <a:latin typeface="Adobe Devanagari"/>
              </a:rPr>
              <a:t>M. Y. Cheong, &amp; Y. A. Hamed. (2020). "Reliable Detection of Eczema Areas for Fully Automated Assessment of Eczema Severity from Digital Camera Images," </a:t>
            </a:r>
            <a:r>
              <a:rPr lang="en-US" sz="1700" i="1" dirty="0">
                <a:latin typeface="Adobe Devanagari"/>
              </a:rPr>
              <a:t>2020 IEEE EMBS Conference on Biomedical Engineering and Sciences (IECBES)</a:t>
            </a:r>
            <a:r>
              <a:rPr lang="en-US" sz="1700" dirty="0">
                <a:latin typeface="Adobe Devanagari"/>
              </a:rPr>
              <a:t>,</a:t>
            </a:r>
            <a:r>
              <a:rPr lang="en-US" sz="1700" i="1" dirty="0">
                <a:latin typeface="Adobe Devanagari"/>
              </a:rPr>
              <a:t> </a:t>
            </a:r>
            <a:r>
              <a:rPr lang="en-US" sz="1700" dirty="0">
                <a:latin typeface="Adobe Devanagari"/>
              </a:rPr>
              <a:t>pp. 362-366. DOI: 10.1109/IECBES48179.2021.9398739.</a:t>
            </a:r>
          </a:p>
          <a:p>
            <a:endParaRPr lang="en-US" sz="1700" dirty="0">
              <a:latin typeface="Adobe Devanagari"/>
            </a:endParaRPr>
          </a:p>
          <a:p>
            <a:r>
              <a:rPr lang="en-US" sz="1700" b="1" dirty="0">
                <a:latin typeface="Adobe Devanagari"/>
              </a:rPr>
              <a:t>[4] </a:t>
            </a:r>
            <a:r>
              <a:rPr lang="en-US" sz="1700" dirty="0">
                <a:latin typeface="Adobe Devanagari"/>
              </a:rPr>
              <a:t>Zhang, Y., Li, H., Wang, X., &amp; Yang, J. (2021). "</a:t>
            </a:r>
            <a:r>
              <a:rPr lang="en-US" sz="1700" dirty="0" err="1">
                <a:latin typeface="Adobe Devanagari"/>
              </a:rPr>
              <a:t>EczemaNet</a:t>
            </a:r>
            <a:r>
              <a:rPr lang="en-US" sz="1700" dirty="0">
                <a:latin typeface="Adobe Devanagari"/>
              </a:rPr>
              <a:t>: A Deep CNN-based Eczema Diseases Classification," </a:t>
            </a:r>
            <a:r>
              <a:rPr lang="en-US" sz="1700" i="1" dirty="0">
                <a:latin typeface="Adobe Devanagari"/>
              </a:rPr>
              <a:t>2021 IEEE 15th International Conference on Anti-counterfeiting, Security, and Identification (ASID)</a:t>
            </a:r>
            <a:r>
              <a:rPr lang="en-US" sz="1700" dirty="0">
                <a:latin typeface="Adobe Devanagari"/>
              </a:rPr>
              <a:t>,</a:t>
            </a:r>
            <a:r>
              <a:rPr lang="en-US" sz="1700" i="1" dirty="0">
                <a:latin typeface="Adobe Devanagari"/>
              </a:rPr>
              <a:t> </a:t>
            </a:r>
            <a:r>
              <a:rPr lang="en-US" sz="1700" dirty="0">
                <a:latin typeface="Adobe Devanagari"/>
              </a:rPr>
              <a:t>pp. 45-49. DOI: 10.1109/ASID53146.2021.9618825.</a:t>
            </a:r>
          </a:p>
          <a:p>
            <a:endParaRPr lang="en-US" sz="1700" dirty="0">
              <a:latin typeface="Adobe Devanagari"/>
            </a:endParaRPr>
          </a:p>
          <a:p>
            <a:r>
              <a:rPr lang="en-US" sz="1700" b="1" dirty="0">
                <a:latin typeface="Adobe Devanagari"/>
              </a:rPr>
              <a:t>[5] </a:t>
            </a:r>
            <a:r>
              <a:rPr lang="en-US" sz="1700" dirty="0">
                <a:latin typeface="Adobe Devanagari"/>
              </a:rPr>
              <a:t>R. T. Tong, S. H. Lee, &amp; P. H. Lee. (2020). "Segmentation of Eczema Skin Lesions Using U-Net," </a:t>
            </a:r>
            <a:r>
              <a:rPr lang="en-US" sz="1700" i="1" dirty="0">
                <a:latin typeface="Adobe Devanagari"/>
              </a:rPr>
              <a:t>2020 IEEE EMBS Conference on Biomedical Engineering and Sciences (IECBES)</a:t>
            </a:r>
            <a:r>
              <a:rPr lang="en-US" sz="1700" dirty="0">
                <a:latin typeface="Adobe Devanagari"/>
              </a:rPr>
              <a:t>, pp. 359-361. DOI: 10.1109/IECBES48179.2021.9398739.</a:t>
            </a:r>
          </a:p>
        </p:txBody>
      </p:sp>
      <p:sp>
        <p:nvSpPr>
          <p:cNvPr id="3" name="Title 4">
            <a:extLst>
              <a:ext uri="{FF2B5EF4-FFF2-40B4-BE49-F238E27FC236}">
                <a16:creationId xmlns:a16="http://schemas.microsoft.com/office/drawing/2014/main" id="{8C06D042-7E31-3DF2-C80D-4E106814BABF}"/>
              </a:ext>
            </a:extLst>
          </p:cNvPr>
          <p:cNvSpPr>
            <a:spLocks noGrp="1"/>
          </p:cNvSpPr>
          <p:nvPr>
            <p:ph type="title"/>
          </p:nvPr>
        </p:nvSpPr>
        <p:spPr>
          <a:xfrm>
            <a:off x="645160" y="228600"/>
            <a:ext cx="11292840" cy="990600"/>
          </a:xfrm>
        </p:spPr>
        <p:txBody>
          <a:bodyPr>
            <a:normAutofit/>
          </a:bodyPr>
          <a:lstStyle/>
          <a:p>
            <a:pPr algn="l"/>
            <a:r>
              <a:rPr lang="en-US" sz="4000" b="1" dirty="0"/>
              <a:t>References</a:t>
            </a:r>
            <a:endParaRPr lang="en-US" sz="4000" dirty="0"/>
          </a:p>
        </p:txBody>
      </p:sp>
    </p:spTree>
    <p:extLst>
      <p:ext uri="{BB962C8B-B14F-4D97-AF65-F5344CB8AC3E}">
        <p14:creationId xmlns:p14="http://schemas.microsoft.com/office/powerpoint/2010/main" val="3571615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76F2-2DDA-A01A-1C0C-FD47328AE2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F6B24CD-64A8-D5D0-1E20-19AC8773D677}"/>
              </a:ext>
            </a:extLst>
          </p:cNvPr>
          <p:cNvSpPr>
            <a:spLocks noGrp="1"/>
          </p:cNvSpPr>
          <p:nvPr>
            <p:ph idx="1"/>
          </p:nvPr>
        </p:nvSpPr>
        <p:spPr/>
        <p:txBody>
          <a:bodyPr/>
          <a:lstStyle/>
          <a:p>
            <a:endParaRPr lang="en-US"/>
          </a:p>
        </p:txBody>
      </p:sp>
      <p:pic>
        <p:nvPicPr>
          <p:cNvPr id="4" name="Picture 3" descr="A white background with brown spots&#10;&#10;Description automatically generated">
            <a:extLst>
              <a:ext uri="{FF2B5EF4-FFF2-40B4-BE49-F238E27FC236}">
                <a16:creationId xmlns:a16="http://schemas.microsoft.com/office/drawing/2014/main" id="{65B67028-10E8-813F-8A94-ED2DF3316920}"/>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0"/>
            <a:ext cx="12192000" cy="6248837"/>
          </a:xfrm>
          <a:prstGeom prst="rect">
            <a:avLst/>
          </a:prstGeom>
        </p:spPr>
      </p:pic>
      <p:sp>
        <p:nvSpPr>
          <p:cNvPr id="5" name="Title 4">
            <a:extLst>
              <a:ext uri="{FF2B5EF4-FFF2-40B4-BE49-F238E27FC236}">
                <a16:creationId xmlns:a16="http://schemas.microsoft.com/office/drawing/2014/main" id="{4752AB85-CABE-ACE5-C9E8-E497DE15866D}"/>
              </a:ext>
            </a:extLst>
          </p:cNvPr>
          <p:cNvSpPr txBox="1">
            <a:spLocks/>
          </p:cNvSpPr>
          <p:nvPr/>
        </p:nvSpPr>
        <p:spPr>
          <a:xfrm>
            <a:off x="467968" y="2735654"/>
            <a:ext cx="10363200" cy="1905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solidFill>
                  <a:srgbClr val="641800"/>
                </a:solidFill>
                <a:latin typeface="Adobe Devanagari"/>
              </a:rPr>
              <a:t>Automated AI-augmented Approach To Psoriasis Lesion Detection And </a:t>
            </a:r>
            <a:br>
              <a:rPr lang="en-US" sz="4000" b="1" dirty="0">
                <a:solidFill>
                  <a:srgbClr val="641800"/>
                </a:solidFill>
                <a:latin typeface="Adobe Devanagari"/>
              </a:rPr>
            </a:br>
            <a:r>
              <a:rPr lang="en-US" sz="4000" b="1" dirty="0">
                <a:solidFill>
                  <a:srgbClr val="641800"/>
                </a:solidFill>
                <a:latin typeface="Adobe Devanagari"/>
              </a:rPr>
              <a:t>Accurate Severity Evaluation</a:t>
            </a:r>
            <a:br>
              <a:rPr lang="en-US" sz="4000" b="1" dirty="0">
                <a:solidFill>
                  <a:srgbClr val="641800"/>
                </a:solidFill>
                <a:latin typeface="Adobe Devanagari"/>
              </a:rPr>
            </a:br>
            <a:endParaRPr lang="en-US" sz="4000" dirty="0"/>
          </a:p>
        </p:txBody>
      </p:sp>
      <p:sp>
        <p:nvSpPr>
          <p:cNvPr id="6" name="Text Placeholder 5">
            <a:extLst>
              <a:ext uri="{FF2B5EF4-FFF2-40B4-BE49-F238E27FC236}">
                <a16:creationId xmlns:a16="http://schemas.microsoft.com/office/drawing/2014/main" id="{35701BBA-8381-703A-C5EA-A82765B4DB9C}"/>
              </a:ext>
            </a:extLst>
          </p:cNvPr>
          <p:cNvSpPr txBox="1">
            <a:spLocks/>
          </p:cNvSpPr>
          <p:nvPr/>
        </p:nvSpPr>
        <p:spPr>
          <a:xfrm>
            <a:off x="963084" y="5273674"/>
            <a:ext cx="10363200" cy="463774"/>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a:solidFill>
                  <a:schemeClr val="tx1">
                    <a:lumMod val="65000"/>
                    <a:lumOff val="35000"/>
                  </a:schemeClr>
                </a:solidFill>
                <a:latin typeface="Adobe Devanagari"/>
              </a:rPr>
              <a:t>B.Sc</a:t>
            </a:r>
            <a:r>
              <a:rPr lang="en-US" dirty="0">
                <a:solidFill>
                  <a:schemeClr val="tx1">
                    <a:lumMod val="65000"/>
                    <a:lumOff val="35000"/>
                  </a:schemeClr>
                </a:solidFill>
                <a:latin typeface="Adobe Devanagari"/>
              </a:rPr>
              <a:t> (Hons) Degree in Information Technology Specializing in Data Science </a:t>
            </a:r>
            <a:endParaRPr lang="en-US" dirty="0">
              <a:latin typeface="Adobe Devanagari"/>
            </a:endParaRPr>
          </a:p>
        </p:txBody>
      </p:sp>
      <p:sp>
        <p:nvSpPr>
          <p:cNvPr id="7" name="Rectangle 6">
            <a:extLst>
              <a:ext uri="{FF2B5EF4-FFF2-40B4-BE49-F238E27FC236}">
                <a16:creationId xmlns:a16="http://schemas.microsoft.com/office/drawing/2014/main" id="{0A175C0F-6280-AAAE-5E19-8EB8CC45FA0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sp>
        <p:nvSpPr>
          <p:cNvPr id="8" name="Rectangle 7">
            <a:extLst>
              <a:ext uri="{FF2B5EF4-FFF2-40B4-BE49-F238E27FC236}">
                <a16:creationId xmlns:a16="http://schemas.microsoft.com/office/drawing/2014/main" id="{24721882-4D0E-8890-8B89-55D9236BEFE7}"/>
              </a:ext>
            </a:extLst>
          </p:cNvPr>
          <p:cNvSpPr/>
          <p:nvPr/>
        </p:nvSpPr>
        <p:spPr>
          <a:xfrm>
            <a:off x="8839200" y="0"/>
            <a:ext cx="1946634" cy="2438399"/>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78639B6E-04B0-697C-0F60-274153EDF55E}"/>
              </a:ext>
            </a:extLst>
          </p:cNvPr>
          <p:cNvSpPr/>
          <p:nvPr/>
        </p:nvSpPr>
        <p:spPr>
          <a:xfrm rot="5400000">
            <a:off x="10275901" y="859129"/>
            <a:ext cx="2426032" cy="732508"/>
          </a:xfrm>
          <a:prstGeom prst="homePlate">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Component 3</a:t>
            </a:r>
          </a:p>
        </p:txBody>
      </p:sp>
      <p:pic>
        <p:nvPicPr>
          <p:cNvPr id="11" name="Picture 10">
            <a:extLst>
              <a:ext uri="{FF2B5EF4-FFF2-40B4-BE49-F238E27FC236}">
                <a16:creationId xmlns:a16="http://schemas.microsoft.com/office/drawing/2014/main" id="{6DD2409A-A3EB-D65C-DF15-8D5FB004F51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940696" y="128761"/>
            <a:ext cx="1743642" cy="1983581"/>
          </a:xfrm>
          <a:prstGeom prst="rect">
            <a:avLst/>
          </a:prstGeom>
        </p:spPr>
      </p:pic>
      <p:sp>
        <p:nvSpPr>
          <p:cNvPr id="12" name="Title 4">
            <a:extLst>
              <a:ext uri="{FF2B5EF4-FFF2-40B4-BE49-F238E27FC236}">
                <a16:creationId xmlns:a16="http://schemas.microsoft.com/office/drawing/2014/main" id="{EDB77DE0-9FA9-E9AE-548B-F0822472D830}"/>
              </a:ext>
            </a:extLst>
          </p:cNvPr>
          <p:cNvSpPr txBox="1">
            <a:spLocks/>
          </p:cNvSpPr>
          <p:nvPr/>
        </p:nvSpPr>
        <p:spPr>
          <a:xfrm>
            <a:off x="-2057400" y="4287458"/>
            <a:ext cx="10363200" cy="1362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b="0" kern="1200" dirty="0">
                <a:solidFill>
                  <a:srgbClr val="000000"/>
                </a:solidFill>
                <a:effectLst/>
                <a:latin typeface="Adobe Devanagari"/>
                <a:ea typeface="+mn-ea"/>
                <a:cs typeface="+mn-cs"/>
              </a:rPr>
              <a:t>IT21261732 | Perera W.A.S.K</a:t>
            </a:r>
            <a:endParaRPr lang="en-US" sz="1600" dirty="0">
              <a:effectLst/>
              <a:latin typeface="Adobe Devanagari"/>
            </a:endParaRPr>
          </a:p>
        </p:txBody>
      </p:sp>
    </p:spTree>
    <p:extLst>
      <p:ext uri="{BB962C8B-B14F-4D97-AF65-F5344CB8AC3E}">
        <p14:creationId xmlns:p14="http://schemas.microsoft.com/office/powerpoint/2010/main" val="219668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FCCD9-8539-8F40-C8DF-34510D237D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329B7A-F55E-B3B2-E825-10033E9E0465}"/>
              </a:ext>
            </a:extLst>
          </p:cNvPr>
          <p:cNvSpPr>
            <a:spLocks noGrp="1"/>
          </p:cNvSpPr>
          <p:nvPr>
            <p:ph idx="1"/>
          </p:nvPr>
        </p:nvSpPr>
        <p:spPr/>
        <p:txBody>
          <a:bodyPr/>
          <a:lstStyle/>
          <a:p>
            <a:endParaRPr lang="en-US"/>
          </a:p>
        </p:txBody>
      </p:sp>
      <p:sp>
        <p:nvSpPr>
          <p:cNvPr id="10" name="Rectangle 9">
            <a:extLst>
              <a:ext uri="{FF2B5EF4-FFF2-40B4-BE49-F238E27FC236}">
                <a16:creationId xmlns:a16="http://schemas.microsoft.com/office/drawing/2014/main" id="{AA8B09F4-B0BC-18D8-1E51-229559F94CA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11" name="Picture 10">
            <a:extLst>
              <a:ext uri="{FF2B5EF4-FFF2-40B4-BE49-F238E27FC236}">
                <a16:creationId xmlns:a16="http://schemas.microsoft.com/office/drawing/2014/main" id="{F8212E1A-8F4C-C9D7-4987-E0BDDF8A84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2" y="-2971801"/>
            <a:ext cx="6248399" cy="12192002"/>
          </a:xfrm>
          <a:prstGeom prst="rect">
            <a:avLst/>
          </a:prstGeom>
        </p:spPr>
      </p:pic>
      <p:sp>
        <p:nvSpPr>
          <p:cNvPr id="12" name="Title 4">
            <a:extLst>
              <a:ext uri="{FF2B5EF4-FFF2-40B4-BE49-F238E27FC236}">
                <a16:creationId xmlns:a16="http://schemas.microsoft.com/office/drawing/2014/main" id="{005E49C1-B878-784F-8C2E-941BA075FD26}"/>
              </a:ext>
            </a:extLst>
          </p:cNvPr>
          <p:cNvSpPr txBox="1">
            <a:spLocks/>
          </p:cNvSpPr>
          <p:nvPr/>
        </p:nvSpPr>
        <p:spPr>
          <a:xfrm>
            <a:off x="1354317" y="572885"/>
            <a:ext cx="9372600" cy="762000"/>
          </a:xfrm>
          <a:prstGeom prst="rect">
            <a:avLst/>
          </a:prstGeom>
        </p:spPr>
        <p:txBody>
          <a:bodyPr vert="horz" lIns="91440" tIns="45720" rIns="91440" bIns="45720" rtlCol="0" anchor="ctr">
            <a:normAutofit fontScale="30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3300" b="1" dirty="0">
                <a:latin typeface="Adobe Devanagari"/>
              </a:rPr>
              <a:t>Background</a:t>
            </a:r>
            <a:br>
              <a:rPr lang="en-US" b="1" dirty="0">
                <a:solidFill>
                  <a:srgbClr val="641800"/>
                </a:solidFill>
                <a:latin typeface="Adobe Devanagari"/>
              </a:rPr>
            </a:br>
            <a:endParaRPr lang="en-US" dirty="0"/>
          </a:p>
        </p:txBody>
      </p:sp>
      <p:sp>
        <p:nvSpPr>
          <p:cNvPr id="13" name="Rectangle: Rounded Corners 12">
            <a:extLst>
              <a:ext uri="{FF2B5EF4-FFF2-40B4-BE49-F238E27FC236}">
                <a16:creationId xmlns:a16="http://schemas.microsoft.com/office/drawing/2014/main" id="{E916D7C2-CB27-7734-E2B2-86DA0F91FEAF}"/>
              </a:ext>
            </a:extLst>
          </p:cNvPr>
          <p:cNvSpPr/>
          <p:nvPr/>
        </p:nvSpPr>
        <p:spPr>
          <a:xfrm>
            <a:off x="779095" y="1600141"/>
            <a:ext cx="2971800" cy="3124200"/>
          </a:xfrm>
          <a:prstGeom prst="roundRect">
            <a:avLst/>
          </a:prstGeom>
          <a:solidFill>
            <a:srgbClr val="641800"/>
          </a:solidFill>
          <a:ln w="38100">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bg1">
                    <a:alpha val="92000"/>
                    <a:lumMod val="96000"/>
                    <a:lumOff val="4000"/>
                  </a:schemeClr>
                </a:gs>
              </a:gsLst>
              <a:lin ang="5400000" scaled="1"/>
            </a:grad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dobe Devanagari"/>
              </a:rPr>
              <a:t>What is psoriasis and what is scaling?</a:t>
            </a:r>
          </a:p>
          <a:p>
            <a:pPr algn="ctr"/>
            <a:endParaRPr lang="en-US" sz="2800" dirty="0">
              <a:latin typeface="Adobe Devanagari"/>
            </a:endParaRPr>
          </a:p>
        </p:txBody>
      </p:sp>
      <p:sp>
        <p:nvSpPr>
          <p:cNvPr id="14" name="Rectangle: Rounded Corners 13">
            <a:extLst>
              <a:ext uri="{FF2B5EF4-FFF2-40B4-BE49-F238E27FC236}">
                <a16:creationId xmlns:a16="http://schemas.microsoft.com/office/drawing/2014/main" id="{405F5CDD-FF62-778C-772C-F20DB1DF5A65}"/>
              </a:ext>
            </a:extLst>
          </p:cNvPr>
          <p:cNvSpPr/>
          <p:nvPr/>
        </p:nvSpPr>
        <p:spPr>
          <a:xfrm>
            <a:off x="4523490" y="1600141"/>
            <a:ext cx="2971800" cy="3124200"/>
          </a:xfrm>
          <a:prstGeom prst="roundRect">
            <a:avLst/>
          </a:prstGeom>
          <a:solidFill>
            <a:srgbClr val="641800"/>
          </a:solidFill>
          <a:ln w="38100">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bg1">
                    <a:alpha val="92000"/>
                    <a:lumMod val="96000"/>
                    <a:lumOff val="4000"/>
                  </a:schemeClr>
                </a:gs>
              </a:gsLst>
              <a:lin ang="5400000" scaled="1"/>
            </a:grad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Why is accurate detection and segmentation of psoriasis lesions important?</a:t>
            </a:r>
          </a:p>
          <a:p>
            <a:pPr algn="ctr"/>
            <a:endParaRPr lang="en-US" sz="2400" dirty="0">
              <a:latin typeface="Adobe Devanagari"/>
            </a:endParaRPr>
          </a:p>
        </p:txBody>
      </p:sp>
      <p:sp>
        <p:nvSpPr>
          <p:cNvPr id="15" name="Rectangle: Rounded Corners 14">
            <a:extLst>
              <a:ext uri="{FF2B5EF4-FFF2-40B4-BE49-F238E27FC236}">
                <a16:creationId xmlns:a16="http://schemas.microsoft.com/office/drawing/2014/main" id="{EEEA85EF-2362-36A5-6DAC-97931CBB2DDC}"/>
              </a:ext>
            </a:extLst>
          </p:cNvPr>
          <p:cNvSpPr/>
          <p:nvPr/>
        </p:nvSpPr>
        <p:spPr>
          <a:xfrm>
            <a:off x="8357746" y="1600141"/>
            <a:ext cx="2971800" cy="3124200"/>
          </a:xfrm>
          <a:prstGeom prst="roundRect">
            <a:avLst/>
          </a:prstGeom>
          <a:solidFill>
            <a:srgbClr val="641800"/>
          </a:solidFill>
          <a:ln w="38100">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bg1">
                    <a:alpha val="92000"/>
                    <a:lumMod val="96000"/>
                    <a:lumOff val="4000"/>
                  </a:schemeClr>
                </a:gs>
              </a:gsLst>
              <a:lin ang="5400000" scaled="1"/>
            </a:grad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How can advanced machine learning techniques improve the precision and reliability of psoriasis assessment?</a:t>
            </a:r>
          </a:p>
        </p:txBody>
      </p:sp>
    </p:spTree>
    <p:extLst>
      <p:ext uri="{BB962C8B-B14F-4D97-AF65-F5344CB8AC3E}">
        <p14:creationId xmlns:p14="http://schemas.microsoft.com/office/powerpoint/2010/main" val="2077469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6DB23-B206-99B1-8A37-5F3A0CF6A487}"/>
              </a:ext>
            </a:extLst>
          </p:cNvPr>
          <p:cNvSpPr>
            <a:spLocks noGrp="1"/>
          </p:cNvSpPr>
          <p:nvPr>
            <p:ph type="title"/>
          </p:nvPr>
        </p:nvSpPr>
        <p:spPr>
          <a:xfrm>
            <a:off x="304800" y="304800"/>
            <a:ext cx="11684000" cy="792162"/>
          </a:xfrm>
        </p:spPr>
        <p:txBody>
          <a:bodyPr/>
          <a:lstStyle/>
          <a:p>
            <a:endParaRPr lang="en-US"/>
          </a:p>
        </p:txBody>
      </p:sp>
      <p:pic>
        <p:nvPicPr>
          <p:cNvPr id="3" name="Content Placeholder 3">
            <a:extLst>
              <a:ext uri="{FF2B5EF4-FFF2-40B4-BE49-F238E27FC236}">
                <a16:creationId xmlns:a16="http://schemas.microsoft.com/office/drawing/2014/main" id="{38AABDC1-5F4F-2ACB-B0B8-06DF389511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33700" y="-2933700"/>
            <a:ext cx="6324600" cy="12192000"/>
          </a:xfrm>
          <a:prstGeom prst="rect">
            <a:avLst/>
          </a:prstGeom>
        </p:spPr>
      </p:pic>
      <p:sp>
        <p:nvSpPr>
          <p:cNvPr id="4" name="Rectangle 3">
            <a:extLst>
              <a:ext uri="{FF2B5EF4-FFF2-40B4-BE49-F238E27FC236}">
                <a16:creationId xmlns:a16="http://schemas.microsoft.com/office/drawing/2014/main" id="{9C73E9AD-D2DC-D04C-B66D-3ABED315E24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sp>
        <p:nvSpPr>
          <p:cNvPr id="5" name="TextBox 4">
            <a:extLst>
              <a:ext uri="{FF2B5EF4-FFF2-40B4-BE49-F238E27FC236}">
                <a16:creationId xmlns:a16="http://schemas.microsoft.com/office/drawing/2014/main" id="{1614B968-6045-1362-6608-4E3002D5E100}"/>
              </a:ext>
            </a:extLst>
          </p:cNvPr>
          <p:cNvSpPr txBox="1"/>
          <p:nvPr/>
        </p:nvSpPr>
        <p:spPr>
          <a:xfrm>
            <a:off x="437790" y="279655"/>
            <a:ext cx="8325210" cy="707886"/>
          </a:xfrm>
          <a:prstGeom prst="rect">
            <a:avLst/>
          </a:prstGeom>
          <a:noFill/>
        </p:spPr>
        <p:txBody>
          <a:bodyPr wrap="square">
            <a:spAutoFit/>
          </a:bodyPr>
          <a:lstStyle/>
          <a:p>
            <a:r>
              <a:rPr lang="en-US" sz="4000" b="1" dirty="0">
                <a:latin typeface="Adobe Devanagari"/>
              </a:rPr>
              <a:t>What is psoriasis and what is scaling?</a:t>
            </a:r>
          </a:p>
        </p:txBody>
      </p:sp>
      <p:sp>
        <p:nvSpPr>
          <p:cNvPr id="6" name="Rectangle: Rounded Corners 5">
            <a:extLst>
              <a:ext uri="{FF2B5EF4-FFF2-40B4-BE49-F238E27FC236}">
                <a16:creationId xmlns:a16="http://schemas.microsoft.com/office/drawing/2014/main" id="{38D5F0A4-3BD6-FC0B-AD52-6721FC0A122F}"/>
              </a:ext>
            </a:extLst>
          </p:cNvPr>
          <p:cNvSpPr/>
          <p:nvPr/>
        </p:nvSpPr>
        <p:spPr>
          <a:xfrm>
            <a:off x="646981" y="1633269"/>
            <a:ext cx="3696419" cy="4157932"/>
          </a:xfrm>
          <a:prstGeom prst="roundRect">
            <a:avLst/>
          </a:prstGeom>
          <a:solidFill>
            <a:srgbClr val="641800"/>
          </a:solidFill>
          <a:ln w="38100">
            <a:no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dobe Devanagari"/>
              </a:rPr>
              <a:t>Nature of Psoriasis</a:t>
            </a: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buClr>
                <a:srgbClr val="FFFFFF"/>
              </a:buClr>
              <a:buSzPct val="103000"/>
            </a:pPr>
            <a:endParaRPr lang="en-US" sz="2800" dirty="0">
              <a:latin typeface="Adobe Devanagari"/>
            </a:endParaRPr>
          </a:p>
        </p:txBody>
      </p:sp>
      <p:sp>
        <p:nvSpPr>
          <p:cNvPr id="7" name="TextBox 6">
            <a:extLst>
              <a:ext uri="{FF2B5EF4-FFF2-40B4-BE49-F238E27FC236}">
                <a16:creationId xmlns:a16="http://schemas.microsoft.com/office/drawing/2014/main" id="{86C2818F-8E5E-E33D-C18E-FA45930DC8F5}"/>
              </a:ext>
            </a:extLst>
          </p:cNvPr>
          <p:cNvSpPr txBox="1"/>
          <p:nvPr/>
        </p:nvSpPr>
        <p:spPr>
          <a:xfrm>
            <a:off x="989162" y="2893365"/>
            <a:ext cx="3124200" cy="461665"/>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Chronic skin disease</a:t>
            </a:r>
          </a:p>
        </p:txBody>
      </p:sp>
      <p:sp>
        <p:nvSpPr>
          <p:cNvPr id="8" name="Flowchart: Connector 7">
            <a:extLst>
              <a:ext uri="{FF2B5EF4-FFF2-40B4-BE49-F238E27FC236}">
                <a16:creationId xmlns:a16="http://schemas.microsoft.com/office/drawing/2014/main" id="{E751DDE4-17CC-1DBC-B0F7-A79A9547D7B3}"/>
              </a:ext>
            </a:extLst>
          </p:cNvPr>
          <p:cNvSpPr/>
          <p:nvPr/>
        </p:nvSpPr>
        <p:spPr>
          <a:xfrm>
            <a:off x="990600" y="3124198"/>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B187ECA-1E03-3567-95EB-D1DB2AE5D787}"/>
              </a:ext>
            </a:extLst>
          </p:cNvPr>
          <p:cNvSpPr txBox="1"/>
          <p:nvPr/>
        </p:nvSpPr>
        <p:spPr>
          <a:xfrm>
            <a:off x="989162" y="3523304"/>
            <a:ext cx="3124200" cy="830997"/>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Rapid growth of skin</a:t>
            </a:r>
          </a:p>
          <a:p>
            <a:pPr>
              <a:buClr>
                <a:srgbClr val="FFFFFF"/>
              </a:buClr>
              <a:buSzPct val="105000"/>
            </a:pPr>
            <a:r>
              <a:rPr lang="en-US" sz="2400" dirty="0">
                <a:solidFill>
                  <a:schemeClr val="bg1"/>
                </a:solidFill>
                <a:latin typeface="Adobe Devanagari"/>
              </a:rPr>
              <a:t>   cells</a:t>
            </a:r>
          </a:p>
        </p:txBody>
      </p:sp>
      <p:sp>
        <p:nvSpPr>
          <p:cNvPr id="10" name="Flowchart: Connector 9">
            <a:extLst>
              <a:ext uri="{FF2B5EF4-FFF2-40B4-BE49-F238E27FC236}">
                <a16:creationId xmlns:a16="http://schemas.microsoft.com/office/drawing/2014/main" id="{15803B4F-46FF-5A04-C521-A6DC789B1AFE}"/>
              </a:ext>
            </a:extLst>
          </p:cNvPr>
          <p:cNvSpPr/>
          <p:nvPr/>
        </p:nvSpPr>
        <p:spPr>
          <a:xfrm>
            <a:off x="1028700" y="3742301"/>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00081E0-F1CF-EE7F-A80E-295D1F9E081B}"/>
              </a:ext>
            </a:extLst>
          </p:cNvPr>
          <p:cNvSpPr txBox="1"/>
          <p:nvPr/>
        </p:nvSpPr>
        <p:spPr>
          <a:xfrm>
            <a:off x="989162" y="4426803"/>
            <a:ext cx="3278038" cy="830997"/>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Leads to the buildup of scales and inflammation</a:t>
            </a:r>
          </a:p>
        </p:txBody>
      </p:sp>
      <p:sp>
        <p:nvSpPr>
          <p:cNvPr id="12" name="Flowchart: Connector 11">
            <a:extLst>
              <a:ext uri="{FF2B5EF4-FFF2-40B4-BE49-F238E27FC236}">
                <a16:creationId xmlns:a16="http://schemas.microsoft.com/office/drawing/2014/main" id="{5511377F-1D02-0EC7-D734-50EE14C75FFC}"/>
              </a:ext>
            </a:extLst>
          </p:cNvPr>
          <p:cNvSpPr/>
          <p:nvPr/>
        </p:nvSpPr>
        <p:spPr>
          <a:xfrm>
            <a:off x="1066800" y="4659100"/>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356102C2-09F0-F77C-FC13-2A15E7908C2D}"/>
              </a:ext>
            </a:extLst>
          </p:cNvPr>
          <p:cNvSpPr/>
          <p:nvPr/>
        </p:nvSpPr>
        <p:spPr>
          <a:xfrm>
            <a:off x="7600590" y="1568406"/>
            <a:ext cx="3600810" cy="4157932"/>
          </a:xfrm>
          <a:prstGeom prst="roundRect">
            <a:avLst/>
          </a:prstGeom>
          <a:solidFill>
            <a:srgbClr val="641800"/>
          </a:solidFill>
          <a:ln w="38100">
            <a:no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dobe Devanagari"/>
              </a:rPr>
              <a:t>What is Scaling</a:t>
            </a: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buClr>
                <a:srgbClr val="FFFFFF"/>
              </a:buClr>
              <a:buSzPct val="103000"/>
            </a:pPr>
            <a:endParaRPr lang="en-US" sz="2800" dirty="0">
              <a:latin typeface="Adobe Devanagari"/>
            </a:endParaRPr>
          </a:p>
        </p:txBody>
      </p:sp>
      <p:pic>
        <p:nvPicPr>
          <p:cNvPr id="14" name="Picture 13" descr="A cartoon of a child scratching her body&#10;&#10;Description automatically generated">
            <a:extLst>
              <a:ext uri="{FF2B5EF4-FFF2-40B4-BE49-F238E27FC236}">
                <a16:creationId xmlns:a16="http://schemas.microsoft.com/office/drawing/2014/main" id="{D6DBFB9F-2A3A-392D-CACC-86172444B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412" y="2575821"/>
            <a:ext cx="3856299" cy="2505753"/>
          </a:xfrm>
          <a:prstGeom prst="rect">
            <a:avLst/>
          </a:prstGeom>
        </p:spPr>
      </p:pic>
      <p:sp>
        <p:nvSpPr>
          <p:cNvPr id="15" name="TextBox 14">
            <a:extLst>
              <a:ext uri="{FF2B5EF4-FFF2-40B4-BE49-F238E27FC236}">
                <a16:creationId xmlns:a16="http://schemas.microsoft.com/office/drawing/2014/main" id="{456B34D1-0299-FF5D-0F73-DC240C1AABC5}"/>
              </a:ext>
            </a:extLst>
          </p:cNvPr>
          <p:cNvSpPr txBox="1"/>
          <p:nvPr/>
        </p:nvSpPr>
        <p:spPr>
          <a:xfrm>
            <a:off x="7800795" y="2598003"/>
            <a:ext cx="3200400" cy="830997"/>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Buildup of excess skin</a:t>
            </a:r>
          </a:p>
          <a:p>
            <a:pPr>
              <a:buClr>
                <a:srgbClr val="FFFFFF"/>
              </a:buClr>
              <a:buSzPct val="105000"/>
            </a:pPr>
            <a:r>
              <a:rPr lang="en-US" sz="2400" dirty="0">
                <a:solidFill>
                  <a:schemeClr val="bg1"/>
                </a:solidFill>
                <a:latin typeface="Adobe Devanagari"/>
              </a:rPr>
              <a:t>   cells</a:t>
            </a:r>
          </a:p>
        </p:txBody>
      </p:sp>
      <p:sp>
        <p:nvSpPr>
          <p:cNvPr id="16" name="TextBox 15">
            <a:extLst>
              <a:ext uri="{FF2B5EF4-FFF2-40B4-BE49-F238E27FC236}">
                <a16:creationId xmlns:a16="http://schemas.microsoft.com/office/drawing/2014/main" id="{B2162421-C2C0-2DA9-EA74-6E801BD977AB}"/>
              </a:ext>
            </a:extLst>
          </p:cNvPr>
          <p:cNvSpPr txBox="1"/>
          <p:nvPr/>
        </p:nvSpPr>
        <p:spPr>
          <a:xfrm>
            <a:off x="7772400" y="3351283"/>
            <a:ext cx="3276600" cy="1200329"/>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Appears as thick,            </a:t>
            </a:r>
          </a:p>
          <a:p>
            <a:pPr>
              <a:buClr>
                <a:srgbClr val="FFFFFF"/>
              </a:buClr>
              <a:buSzPct val="105000"/>
            </a:pPr>
            <a:r>
              <a:rPr lang="en-US" sz="2400" dirty="0">
                <a:solidFill>
                  <a:schemeClr val="bg1"/>
                </a:solidFill>
                <a:latin typeface="Adobe Devanagari"/>
              </a:rPr>
              <a:t>   silvery patches on the </a:t>
            </a:r>
          </a:p>
          <a:p>
            <a:pPr>
              <a:buClr>
                <a:srgbClr val="FFFFFF"/>
              </a:buClr>
              <a:buSzPct val="105000"/>
            </a:pPr>
            <a:r>
              <a:rPr lang="en-US" sz="2400" dirty="0">
                <a:solidFill>
                  <a:schemeClr val="bg1"/>
                </a:solidFill>
                <a:latin typeface="Adobe Devanagari"/>
              </a:rPr>
              <a:t>   skin</a:t>
            </a:r>
          </a:p>
        </p:txBody>
      </p:sp>
      <p:sp>
        <p:nvSpPr>
          <p:cNvPr id="17" name="TextBox 16">
            <a:extLst>
              <a:ext uri="{FF2B5EF4-FFF2-40B4-BE49-F238E27FC236}">
                <a16:creationId xmlns:a16="http://schemas.microsoft.com/office/drawing/2014/main" id="{2E1EF891-A23C-8470-0BC5-DFBD63A5DD4D}"/>
              </a:ext>
            </a:extLst>
          </p:cNvPr>
          <p:cNvSpPr txBox="1"/>
          <p:nvPr/>
        </p:nvSpPr>
        <p:spPr>
          <a:xfrm>
            <a:off x="8001000" y="4619910"/>
            <a:ext cx="3124200" cy="461665"/>
          </a:xfrm>
          <a:prstGeom prst="rect">
            <a:avLst/>
          </a:prstGeom>
          <a:noFill/>
        </p:spPr>
        <p:txBody>
          <a:bodyPr wrap="square" rtlCol="0">
            <a:spAutoFit/>
          </a:bodyPr>
          <a:lstStyle/>
          <a:p>
            <a:pPr>
              <a:buClr>
                <a:srgbClr val="FFFFFF"/>
              </a:buClr>
              <a:buSzPct val="105000"/>
            </a:pPr>
            <a:r>
              <a:rPr lang="en-US" sz="2400" dirty="0">
                <a:solidFill>
                  <a:schemeClr val="bg1"/>
                </a:solidFill>
                <a:latin typeface="Adobe Devanagari"/>
              </a:rPr>
              <a:t>Indicates the severity</a:t>
            </a:r>
          </a:p>
        </p:txBody>
      </p:sp>
      <p:sp>
        <p:nvSpPr>
          <p:cNvPr id="18" name="Flowchart: Connector 17">
            <a:extLst>
              <a:ext uri="{FF2B5EF4-FFF2-40B4-BE49-F238E27FC236}">
                <a16:creationId xmlns:a16="http://schemas.microsoft.com/office/drawing/2014/main" id="{08FFB7A9-833C-16DF-52E7-BF1E62D94A59}"/>
              </a:ext>
            </a:extLst>
          </p:cNvPr>
          <p:cNvSpPr/>
          <p:nvPr/>
        </p:nvSpPr>
        <p:spPr>
          <a:xfrm>
            <a:off x="7891013" y="2803638"/>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a16="http://schemas.microsoft.com/office/drawing/2014/main" id="{35D34B8A-F90F-C208-D287-4D5E679801BF}"/>
              </a:ext>
            </a:extLst>
          </p:cNvPr>
          <p:cNvSpPr/>
          <p:nvPr/>
        </p:nvSpPr>
        <p:spPr>
          <a:xfrm>
            <a:off x="7891013" y="3566858"/>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lowchart: Connector 19">
            <a:extLst>
              <a:ext uri="{FF2B5EF4-FFF2-40B4-BE49-F238E27FC236}">
                <a16:creationId xmlns:a16="http://schemas.microsoft.com/office/drawing/2014/main" id="{642A8607-01A1-9345-D377-88821FF104A3}"/>
              </a:ext>
            </a:extLst>
          </p:cNvPr>
          <p:cNvSpPr/>
          <p:nvPr/>
        </p:nvSpPr>
        <p:spPr>
          <a:xfrm>
            <a:off x="7872323" y="4842301"/>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7883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D35B-DFF3-4D30-617C-662DF729D8F3}"/>
              </a:ext>
            </a:extLst>
          </p:cNvPr>
          <p:cNvSpPr>
            <a:spLocks noGrp="1"/>
          </p:cNvSpPr>
          <p:nvPr>
            <p:ph type="title"/>
          </p:nvPr>
        </p:nvSpPr>
        <p:spPr>
          <a:xfrm>
            <a:off x="304800" y="304800"/>
            <a:ext cx="11684000" cy="792162"/>
          </a:xfrm>
        </p:spPr>
        <p:txBody>
          <a:bodyPr/>
          <a:lstStyle/>
          <a:p>
            <a:r>
              <a:rPr lang="en-US" dirty="0"/>
              <a:t>---</a:t>
            </a:r>
          </a:p>
        </p:txBody>
      </p:sp>
      <p:pic>
        <p:nvPicPr>
          <p:cNvPr id="3" name="Content Placeholder 3">
            <a:extLst>
              <a:ext uri="{FF2B5EF4-FFF2-40B4-BE49-F238E27FC236}">
                <a16:creationId xmlns:a16="http://schemas.microsoft.com/office/drawing/2014/main" id="{F6D6CCA0-1F3D-8FEF-75B3-9F86A9A209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33700" y="-2942167"/>
            <a:ext cx="6324600" cy="12192000"/>
          </a:xfrm>
          <a:prstGeom prst="rect">
            <a:avLst/>
          </a:prstGeom>
        </p:spPr>
      </p:pic>
      <p:sp>
        <p:nvSpPr>
          <p:cNvPr id="4" name="Rectangle 3">
            <a:extLst>
              <a:ext uri="{FF2B5EF4-FFF2-40B4-BE49-F238E27FC236}">
                <a16:creationId xmlns:a16="http://schemas.microsoft.com/office/drawing/2014/main" id="{6F77A710-4149-E96B-EFAD-3FB36EDFD54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sp>
        <p:nvSpPr>
          <p:cNvPr id="5" name="TextBox 4">
            <a:extLst>
              <a:ext uri="{FF2B5EF4-FFF2-40B4-BE49-F238E27FC236}">
                <a16:creationId xmlns:a16="http://schemas.microsoft.com/office/drawing/2014/main" id="{0C5B04DC-020D-662B-2CA4-BA037A23FDA1}"/>
              </a:ext>
            </a:extLst>
          </p:cNvPr>
          <p:cNvSpPr txBox="1"/>
          <p:nvPr/>
        </p:nvSpPr>
        <p:spPr>
          <a:xfrm>
            <a:off x="609600" y="621629"/>
            <a:ext cx="11379200" cy="1323439"/>
          </a:xfrm>
          <a:prstGeom prst="rect">
            <a:avLst/>
          </a:prstGeom>
          <a:noFill/>
        </p:spPr>
        <p:txBody>
          <a:bodyPr wrap="square">
            <a:spAutoFit/>
          </a:bodyPr>
          <a:lstStyle/>
          <a:p>
            <a:r>
              <a:rPr lang="en-US" sz="4000" b="1" dirty="0">
                <a:latin typeface="Adobe Devanagari"/>
              </a:rPr>
              <a:t>Why is accurate detection and segmentation of psoriasis lesions important?</a:t>
            </a:r>
          </a:p>
        </p:txBody>
      </p:sp>
      <p:sp>
        <p:nvSpPr>
          <p:cNvPr id="6" name="Rectangle: Rounded Corners 5">
            <a:extLst>
              <a:ext uri="{FF2B5EF4-FFF2-40B4-BE49-F238E27FC236}">
                <a16:creationId xmlns:a16="http://schemas.microsoft.com/office/drawing/2014/main" id="{82DDE6FD-1400-C093-0A61-321D1EEC3C77}"/>
              </a:ext>
            </a:extLst>
          </p:cNvPr>
          <p:cNvSpPr/>
          <p:nvPr/>
        </p:nvSpPr>
        <p:spPr>
          <a:xfrm>
            <a:off x="609600" y="2438400"/>
            <a:ext cx="5029200" cy="3124200"/>
          </a:xfrm>
          <a:prstGeom prst="roundRect">
            <a:avLst/>
          </a:prstGeom>
          <a:solidFill>
            <a:srgbClr val="641800"/>
          </a:solidFill>
          <a:ln w="38100">
            <a:no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buClr>
                <a:srgbClr val="FFFFFF"/>
              </a:buClr>
              <a:buSzPct val="103000"/>
            </a:pPr>
            <a:endParaRPr lang="en-US" sz="2800" dirty="0">
              <a:latin typeface="Adobe Devanagari"/>
            </a:endParaRPr>
          </a:p>
        </p:txBody>
      </p:sp>
      <p:sp>
        <p:nvSpPr>
          <p:cNvPr id="7" name="TextBox 6">
            <a:extLst>
              <a:ext uri="{FF2B5EF4-FFF2-40B4-BE49-F238E27FC236}">
                <a16:creationId xmlns:a16="http://schemas.microsoft.com/office/drawing/2014/main" id="{1DCD9CDA-30C6-C68A-F0BF-C241F50010BC}"/>
              </a:ext>
            </a:extLst>
          </p:cNvPr>
          <p:cNvSpPr txBox="1"/>
          <p:nvPr/>
        </p:nvSpPr>
        <p:spPr>
          <a:xfrm>
            <a:off x="1113367" y="2930872"/>
            <a:ext cx="3886200" cy="461665"/>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Ensures Timely Treatment</a:t>
            </a:r>
          </a:p>
        </p:txBody>
      </p:sp>
      <p:sp>
        <p:nvSpPr>
          <p:cNvPr id="8" name="TextBox 7">
            <a:extLst>
              <a:ext uri="{FF2B5EF4-FFF2-40B4-BE49-F238E27FC236}">
                <a16:creationId xmlns:a16="http://schemas.microsoft.com/office/drawing/2014/main" id="{0391E94E-124E-5F0A-737D-C00884ADA57B}"/>
              </a:ext>
            </a:extLst>
          </p:cNvPr>
          <p:cNvSpPr txBox="1"/>
          <p:nvPr/>
        </p:nvSpPr>
        <p:spPr>
          <a:xfrm>
            <a:off x="1113367" y="3571123"/>
            <a:ext cx="3886200" cy="461665"/>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Improves Patient Outcomes</a:t>
            </a:r>
          </a:p>
        </p:txBody>
      </p:sp>
      <p:sp>
        <p:nvSpPr>
          <p:cNvPr id="9" name="TextBox 8">
            <a:extLst>
              <a:ext uri="{FF2B5EF4-FFF2-40B4-BE49-F238E27FC236}">
                <a16:creationId xmlns:a16="http://schemas.microsoft.com/office/drawing/2014/main" id="{FD94F584-378E-CADC-F898-30C796896C3F}"/>
              </a:ext>
            </a:extLst>
          </p:cNvPr>
          <p:cNvSpPr txBox="1"/>
          <p:nvPr/>
        </p:nvSpPr>
        <p:spPr>
          <a:xfrm>
            <a:off x="1113367" y="4114800"/>
            <a:ext cx="4296834" cy="830997"/>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Reduces the psychological and </a:t>
            </a:r>
          </a:p>
          <a:p>
            <a:pPr>
              <a:buClr>
                <a:srgbClr val="FFFFFF"/>
              </a:buClr>
              <a:buSzPct val="105000"/>
            </a:pPr>
            <a:r>
              <a:rPr lang="en-US" sz="2400" dirty="0">
                <a:solidFill>
                  <a:schemeClr val="bg1"/>
                </a:solidFill>
                <a:latin typeface="Adobe Devanagari"/>
              </a:rPr>
              <a:t>   physical burden on patients</a:t>
            </a:r>
          </a:p>
        </p:txBody>
      </p:sp>
      <p:sp>
        <p:nvSpPr>
          <p:cNvPr id="10" name="Flowchart: Connector 9">
            <a:extLst>
              <a:ext uri="{FF2B5EF4-FFF2-40B4-BE49-F238E27FC236}">
                <a16:creationId xmlns:a16="http://schemas.microsoft.com/office/drawing/2014/main" id="{FB43DF8D-7276-FA5E-C9C7-9336799A47B1}"/>
              </a:ext>
            </a:extLst>
          </p:cNvPr>
          <p:cNvSpPr/>
          <p:nvPr/>
        </p:nvSpPr>
        <p:spPr>
          <a:xfrm>
            <a:off x="1113367" y="3166532"/>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Connector 10">
            <a:extLst>
              <a:ext uri="{FF2B5EF4-FFF2-40B4-BE49-F238E27FC236}">
                <a16:creationId xmlns:a16="http://schemas.microsoft.com/office/drawing/2014/main" id="{96216D7F-5780-FD2B-26C9-15B300797572}"/>
              </a:ext>
            </a:extLst>
          </p:cNvPr>
          <p:cNvSpPr/>
          <p:nvPr/>
        </p:nvSpPr>
        <p:spPr>
          <a:xfrm>
            <a:off x="1151467" y="3763854"/>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owchart: Connector 11">
            <a:extLst>
              <a:ext uri="{FF2B5EF4-FFF2-40B4-BE49-F238E27FC236}">
                <a16:creationId xmlns:a16="http://schemas.microsoft.com/office/drawing/2014/main" id="{35150123-73F2-C77C-E590-12384BAAA6A5}"/>
              </a:ext>
            </a:extLst>
          </p:cNvPr>
          <p:cNvSpPr/>
          <p:nvPr/>
        </p:nvSpPr>
        <p:spPr>
          <a:xfrm>
            <a:off x="1113367" y="4325862"/>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erson with psoriasis&#10;&#10;Description automatically generated">
            <a:extLst>
              <a:ext uri="{FF2B5EF4-FFF2-40B4-BE49-F238E27FC236}">
                <a16:creationId xmlns:a16="http://schemas.microsoft.com/office/drawing/2014/main" id="{639E4E42-A720-C713-0E1F-43684E799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2" y="2321386"/>
            <a:ext cx="4321302" cy="3037337"/>
          </a:xfrm>
          <a:prstGeom prst="rect">
            <a:avLst/>
          </a:prstGeom>
          <a:ln>
            <a:noFill/>
          </a:ln>
          <a:effectLst>
            <a:softEdge rad="112500"/>
          </a:effectLst>
        </p:spPr>
      </p:pic>
    </p:spTree>
    <p:extLst>
      <p:ext uri="{BB962C8B-B14F-4D97-AF65-F5344CB8AC3E}">
        <p14:creationId xmlns:p14="http://schemas.microsoft.com/office/powerpoint/2010/main" val="1377447435"/>
      </p:ext>
    </p:extLst>
  </p:cSld>
  <p:clrMapOvr>
    <a:masterClrMapping/>
  </p:clrMapOvr>
  <p:transition spd="slow">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6669B-22ED-375B-E337-B0F0B30DB9AA}"/>
              </a:ext>
            </a:extLst>
          </p:cNvPr>
          <p:cNvSpPr>
            <a:spLocks noGrp="1"/>
          </p:cNvSpPr>
          <p:nvPr>
            <p:ph type="title"/>
          </p:nvPr>
        </p:nvSpPr>
        <p:spPr>
          <a:xfrm>
            <a:off x="304800" y="304800"/>
            <a:ext cx="11684000" cy="792162"/>
          </a:xfrm>
        </p:spPr>
        <p:txBody>
          <a:bodyPr/>
          <a:lstStyle/>
          <a:p>
            <a:r>
              <a:rPr lang="en-US" dirty="0"/>
              <a:t>---</a:t>
            </a:r>
          </a:p>
        </p:txBody>
      </p:sp>
      <p:sp>
        <p:nvSpPr>
          <p:cNvPr id="3" name="Rectangle 2">
            <a:extLst>
              <a:ext uri="{FF2B5EF4-FFF2-40B4-BE49-F238E27FC236}">
                <a16:creationId xmlns:a16="http://schemas.microsoft.com/office/drawing/2014/main" id="{79278D24-6139-D4E4-135D-2E13289199B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sp>
        <p:nvSpPr>
          <p:cNvPr id="4" name="Title 1">
            <a:extLst>
              <a:ext uri="{FF2B5EF4-FFF2-40B4-BE49-F238E27FC236}">
                <a16:creationId xmlns:a16="http://schemas.microsoft.com/office/drawing/2014/main" id="{26FF796A-F7E0-BCD6-D172-BE19F4600E69}"/>
              </a:ext>
            </a:extLst>
          </p:cNvPr>
          <p:cNvSpPr txBox="1">
            <a:spLocks/>
          </p:cNvSpPr>
          <p:nvPr/>
        </p:nvSpPr>
        <p:spPr>
          <a:xfrm>
            <a:off x="304800" y="304800"/>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t>---</a:t>
            </a:r>
            <a:endParaRPr lang="en-US" dirty="0"/>
          </a:p>
        </p:txBody>
      </p:sp>
      <p:pic>
        <p:nvPicPr>
          <p:cNvPr id="5" name="Content Placeholder 3">
            <a:extLst>
              <a:ext uri="{FF2B5EF4-FFF2-40B4-BE49-F238E27FC236}">
                <a16:creationId xmlns:a16="http://schemas.microsoft.com/office/drawing/2014/main" id="{AB657A1B-498B-17BD-566A-15B30EB3BB1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33700" y="-2934296"/>
            <a:ext cx="6324600" cy="12192000"/>
          </a:xfrm>
          <a:prstGeom prst="rect">
            <a:avLst/>
          </a:prstGeom>
        </p:spPr>
      </p:pic>
      <p:sp>
        <p:nvSpPr>
          <p:cNvPr id="6" name="Rectangle 5">
            <a:extLst>
              <a:ext uri="{FF2B5EF4-FFF2-40B4-BE49-F238E27FC236}">
                <a16:creationId xmlns:a16="http://schemas.microsoft.com/office/drawing/2014/main" id="{D122D94A-4DA0-AF8E-367B-3812437B4C1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sp>
        <p:nvSpPr>
          <p:cNvPr id="7" name="TextBox 6">
            <a:extLst>
              <a:ext uri="{FF2B5EF4-FFF2-40B4-BE49-F238E27FC236}">
                <a16:creationId xmlns:a16="http://schemas.microsoft.com/office/drawing/2014/main" id="{5282EA75-E8DD-DE45-8036-F77575F82B1E}"/>
              </a:ext>
            </a:extLst>
          </p:cNvPr>
          <p:cNvSpPr txBox="1"/>
          <p:nvPr/>
        </p:nvSpPr>
        <p:spPr>
          <a:xfrm>
            <a:off x="685800" y="454468"/>
            <a:ext cx="11201400" cy="1938992"/>
          </a:xfrm>
          <a:prstGeom prst="rect">
            <a:avLst/>
          </a:prstGeom>
          <a:noFill/>
        </p:spPr>
        <p:txBody>
          <a:bodyPr wrap="square">
            <a:spAutoFit/>
          </a:bodyPr>
          <a:lstStyle/>
          <a:p>
            <a:r>
              <a:rPr lang="en-US" sz="4000" b="1" dirty="0">
                <a:latin typeface="Adobe Devanagari"/>
              </a:rPr>
              <a:t>How can advanced machine learning techniques improve the precision and reliability of psoriasis assessment?</a:t>
            </a:r>
          </a:p>
        </p:txBody>
      </p:sp>
      <p:sp>
        <p:nvSpPr>
          <p:cNvPr id="8" name="Rectangle: Rounded Corners 7">
            <a:extLst>
              <a:ext uri="{FF2B5EF4-FFF2-40B4-BE49-F238E27FC236}">
                <a16:creationId xmlns:a16="http://schemas.microsoft.com/office/drawing/2014/main" id="{58DE4BBC-1D33-AF73-299F-FD749AB84F76}"/>
              </a:ext>
            </a:extLst>
          </p:cNvPr>
          <p:cNvSpPr/>
          <p:nvPr/>
        </p:nvSpPr>
        <p:spPr>
          <a:xfrm>
            <a:off x="609600" y="2438400"/>
            <a:ext cx="5181600" cy="3124200"/>
          </a:xfrm>
          <a:prstGeom prst="roundRect">
            <a:avLst/>
          </a:prstGeom>
          <a:solidFill>
            <a:srgbClr val="641800"/>
          </a:solidFill>
          <a:ln w="38100">
            <a:no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buClr>
                <a:srgbClr val="FFFFFF"/>
              </a:buClr>
              <a:buSzPct val="103000"/>
            </a:pPr>
            <a:endParaRPr lang="en-US" sz="2800" dirty="0">
              <a:latin typeface="Adobe Devanagari"/>
            </a:endParaRPr>
          </a:p>
        </p:txBody>
      </p:sp>
      <p:sp>
        <p:nvSpPr>
          <p:cNvPr id="9" name="TextBox 8">
            <a:extLst>
              <a:ext uri="{FF2B5EF4-FFF2-40B4-BE49-F238E27FC236}">
                <a16:creationId xmlns:a16="http://schemas.microsoft.com/office/drawing/2014/main" id="{B6824D58-014F-2E86-E96D-DD807BD18114}"/>
              </a:ext>
            </a:extLst>
          </p:cNvPr>
          <p:cNvSpPr txBox="1"/>
          <p:nvPr/>
        </p:nvSpPr>
        <p:spPr>
          <a:xfrm>
            <a:off x="1113367" y="2930872"/>
            <a:ext cx="3886200" cy="461665"/>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Enhanced Precision</a:t>
            </a:r>
          </a:p>
        </p:txBody>
      </p:sp>
      <p:sp>
        <p:nvSpPr>
          <p:cNvPr id="10" name="TextBox 9">
            <a:extLst>
              <a:ext uri="{FF2B5EF4-FFF2-40B4-BE49-F238E27FC236}">
                <a16:creationId xmlns:a16="http://schemas.microsoft.com/office/drawing/2014/main" id="{7278D3B2-8C54-67AF-D69E-53118EFE3A5B}"/>
              </a:ext>
            </a:extLst>
          </p:cNvPr>
          <p:cNvSpPr txBox="1"/>
          <p:nvPr/>
        </p:nvSpPr>
        <p:spPr>
          <a:xfrm>
            <a:off x="1113366" y="3571123"/>
            <a:ext cx="4525433" cy="461665"/>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Consistent and unbiased analysis</a:t>
            </a:r>
          </a:p>
        </p:txBody>
      </p:sp>
      <p:sp>
        <p:nvSpPr>
          <p:cNvPr id="11" name="TextBox 10">
            <a:extLst>
              <a:ext uri="{FF2B5EF4-FFF2-40B4-BE49-F238E27FC236}">
                <a16:creationId xmlns:a16="http://schemas.microsoft.com/office/drawing/2014/main" id="{0FC795BE-A566-3E01-5340-F645A6C02B83}"/>
              </a:ext>
            </a:extLst>
          </p:cNvPr>
          <p:cNvSpPr txBox="1"/>
          <p:nvPr/>
        </p:nvSpPr>
        <p:spPr>
          <a:xfrm>
            <a:off x="1113367" y="4114800"/>
            <a:ext cx="4296834" cy="830997"/>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Enables real-time assessment</a:t>
            </a:r>
          </a:p>
          <a:p>
            <a:pPr>
              <a:buClr>
                <a:srgbClr val="FFFFFF"/>
              </a:buClr>
              <a:buSzPct val="105000"/>
            </a:pPr>
            <a:r>
              <a:rPr lang="en-US" sz="2400" dirty="0">
                <a:solidFill>
                  <a:schemeClr val="bg1"/>
                </a:solidFill>
                <a:latin typeface="Adobe Devanagari"/>
              </a:rPr>
              <a:t>   and monitoring</a:t>
            </a:r>
          </a:p>
        </p:txBody>
      </p:sp>
      <p:sp>
        <p:nvSpPr>
          <p:cNvPr id="12" name="Flowchart: Connector 11">
            <a:extLst>
              <a:ext uri="{FF2B5EF4-FFF2-40B4-BE49-F238E27FC236}">
                <a16:creationId xmlns:a16="http://schemas.microsoft.com/office/drawing/2014/main" id="{3DF3888D-3102-4160-2FF7-9DCF8E9BDFC7}"/>
              </a:ext>
            </a:extLst>
          </p:cNvPr>
          <p:cNvSpPr/>
          <p:nvPr/>
        </p:nvSpPr>
        <p:spPr>
          <a:xfrm>
            <a:off x="1113367" y="3166532"/>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owchart: Connector 12">
            <a:extLst>
              <a:ext uri="{FF2B5EF4-FFF2-40B4-BE49-F238E27FC236}">
                <a16:creationId xmlns:a16="http://schemas.microsoft.com/office/drawing/2014/main" id="{94C66C1C-8912-B33A-381A-A1E8E71E44B9}"/>
              </a:ext>
            </a:extLst>
          </p:cNvPr>
          <p:cNvSpPr/>
          <p:nvPr/>
        </p:nvSpPr>
        <p:spPr>
          <a:xfrm>
            <a:off x="1151467" y="3763854"/>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lowchart: Connector 13">
            <a:extLst>
              <a:ext uri="{FF2B5EF4-FFF2-40B4-BE49-F238E27FC236}">
                <a16:creationId xmlns:a16="http://schemas.microsoft.com/office/drawing/2014/main" id="{E42D34C7-C406-4E8D-D824-8CE8CF15BC6D}"/>
              </a:ext>
            </a:extLst>
          </p:cNvPr>
          <p:cNvSpPr/>
          <p:nvPr/>
        </p:nvSpPr>
        <p:spPr>
          <a:xfrm>
            <a:off x="1113367" y="4325862"/>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3D61E53-3B75-9D80-9E0F-5F5A21B375A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53202" y="2709314"/>
            <a:ext cx="4321302" cy="2261481"/>
          </a:xfrm>
          <a:prstGeom prst="rect">
            <a:avLst/>
          </a:prstGeom>
          <a:ln>
            <a:noFill/>
          </a:ln>
          <a:effectLst>
            <a:softEdge rad="112500"/>
          </a:effectLst>
        </p:spPr>
      </p:pic>
    </p:spTree>
    <p:extLst>
      <p:ext uri="{BB962C8B-B14F-4D97-AF65-F5344CB8AC3E}">
        <p14:creationId xmlns:p14="http://schemas.microsoft.com/office/powerpoint/2010/main" val="2330248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2B125-DC78-8E46-1FB4-F3A3828D1552}"/>
              </a:ext>
            </a:extLst>
          </p:cNvPr>
          <p:cNvSpPr>
            <a:spLocks noGrp="1"/>
          </p:cNvSpPr>
          <p:nvPr>
            <p:ph type="title"/>
          </p:nvPr>
        </p:nvSpPr>
        <p:spPr>
          <a:xfrm>
            <a:off x="304800" y="304800"/>
            <a:ext cx="11684000" cy="792162"/>
          </a:xfrm>
        </p:spPr>
        <p:txBody>
          <a:bodyPr/>
          <a:lstStyle/>
          <a:p>
            <a:endParaRPr lang="en-US"/>
          </a:p>
        </p:txBody>
      </p:sp>
      <p:pic>
        <p:nvPicPr>
          <p:cNvPr id="3" name="Picture 2">
            <a:extLst>
              <a:ext uri="{FF2B5EF4-FFF2-40B4-BE49-F238E27FC236}">
                <a16:creationId xmlns:a16="http://schemas.microsoft.com/office/drawing/2014/main" id="{96E49A9B-0106-0FF1-D9F8-75CDF6A548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2" y="-2971801"/>
            <a:ext cx="6248399" cy="12192001"/>
          </a:xfrm>
          <a:prstGeom prst="rect">
            <a:avLst/>
          </a:prstGeom>
        </p:spPr>
      </p:pic>
      <p:sp>
        <p:nvSpPr>
          <p:cNvPr id="4" name="Rectangle 3">
            <a:extLst>
              <a:ext uri="{FF2B5EF4-FFF2-40B4-BE49-F238E27FC236}">
                <a16:creationId xmlns:a16="http://schemas.microsoft.com/office/drawing/2014/main" id="{F6B832B3-A152-8BFB-FCF0-D161142B66D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sp>
        <p:nvSpPr>
          <p:cNvPr id="5" name="Title 4">
            <a:extLst>
              <a:ext uri="{FF2B5EF4-FFF2-40B4-BE49-F238E27FC236}">
                <a16:creationId xmlns:a16="http://schemas.microsoft.com/office/drawing/2014/main" id="{FE37E983-AEC5-1680-E0CA-40CAD65D1A2A}"/>
              </a:ext>
            </a:extLst>
          </p:cNvPr>
          <p:cNvSpPr txBox="1">
            <a:spLocks/>
          </p:cNvSpPr>
          <p:nvPr/>
        </p:nvSpPr>
        <p:spPr>
          <a:xfrm>
            <a:off x="20782" y="293255"/>
            <a:ext cx="11684000" cy="1355726"/>
          </a:xfrm>
          <a:prstGeom prst="rect">
            <a:avLst/>
          </a:prstGeom>
        </p:spPr>
        <p:txBody>
          <a:bodyPr vert="horz" lIns="91440" tIns="45720" rIns="91440" bIns="45720" rtlCol="0" anchor="t">
            <a:normAutofit fontScale="92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algn="ctr"/>
            <a:r>
              <a:rPr lang="en-US" cap="none" dirty="0"/>
              <a:t>  Automated Ai-augmented Approach To Psoriasis Lesion Detection And Accurate Scaling Severity Evaluation</a:t>
            </a:r>
          </a:p>
        </p:txBody>
      </p:sp>
      <p:sp>
        <p:nvSpPr>
          <p:cNvPr id="6" name="TextBox 5">
            <a:extLst>
              <a:ext uri="{FF2B5EF4-FFF2-40B4-BE49-F238E27FC236}">
                <a16:creationId xmlns:a16="http://schemas.microsoft.com/office/drawing/2014/main" id="{E9640CBC-5F4C-6ACE-1753-9E069F20CEFB}"/>
              </a:ext>
            </a:extLst>
          </p:cNvPr>
          <p:cNvSpPr txBox="1"/>
          <p:nvPr/>
        </p:nvSpPr>
        <p:spPr>
          <a:xfrm>
            <a:off x="533400" y="2294951"/>
            <a:ext cx="6629400" cy="584775"/>
          </a:xfrm>
          <a:prstGeom prst="rect">
            <a:avLst/>
          </a:prstGeom>
          <a:noFill/>
        </p:spPr>
        <p:txBody>
          <a:bodyPr wrap="square">
            <a:spAutoFit/>
          </a:bodyPr>
          <a:lstStyle/>
          <a:p>
            <a:r>
              <a:rPr lang="en-US" sz="3200" b="1" dirty="0">
                <a:latin typeface="Adobe Devanagari"/>
              </a:rPr>
              <a:t>Research Problem</a:t>
            </a:r>
          </a:p>
        </p:txBody>
      </p:sp>
      <p:sp>
        <p:nvSpPr>
          <p:cNvPr id="7" name="Rectangle: Diagonal Corners Rounded 6">
            <a:extLst>
              <a:ext uri="{FF2B5EF4-FFF2-40B4-BE49-F238E27FC236}">
                <a16:creationId xmlns:a16="http://schemas.microsoft.com/office/drawing/2014/main" id="{63CDDB87-BECB-44A7-37B5-FD56199AF5AF}"/>
              </a:ext>
            </a:extLst>
          </p:cNvPr>
          <p:cNvSpPr/>
          <p:nvPr/>
        </p:nvSpPr>
        <p:spPr>
          <a:xfrm>
            <a:off x="1219200" y="3048000"/>
            <a:ext cx="9677400" cy="274285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400" dirty="0">
              <a:latin typeface="Adobe Devanagari"/>
            </a:endParaRPr>
          </a:p>
          <a:p>
            <a:r>
              <a:rPr lang="en-US" sz="2400" dirty="0">
                <a:latin typeface="Adobe Devanagari"/>
              </a:rPr>
              <a:t>In what ways can cutting-edge machine learning methodologies be leveraged to significantly improve the  precision, efficiency, and reliability of psoriasis detection, segmentation, feature extraction, and scaling severity assessment from digital images?</a:t>
            </a:r>
          </a:p>
        </p:txBody>
      </p:sp>
      <p:pic>
        <p:nvPicPr>
          <p:cNvPr id="8" name="Picture 7" descr="A cartoon of a person with rashes on her arm&#10;&#10;Description automatically generated">
            <a:extLst>
              <a:ext uri="{FF2B5EF4-FFF2-40B4-BE49-F238E27FC236}">
                <a16:creationId xmlns:a16="http://schemas.microsoft.com/office/drawing/2014/main" id="{ED4786F3-49D0-451C-661B-767B7DF68A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856" y="1451279"/>
            <a:ext cx="2280696" cy="2541284"/>
          </a:xfrm>
          <a:prstGeom prst="rect">
            <a:avLst/>
          </a:prstGeom>
        </p:spPr>
      </p:pic>
    </p:spTree>
    <p:extLst>
      <p:ext uri="{BB962C8B-B14F-4D97-AF65-F5344CB8AC3E}">
        <p14:creationId xmlns:p14="http://schemas.microsoft.com/office/powerpoint/2010/main" val="3762869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CE799-DCCE-EACB-A2F8-D3F5F73BDB1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C7F900B-F276-685E-5CF4-0A64B6004472}"/>
              </a:ext>
            </a:extLst>
          </p:cNvPr>
          <p:cNvSpPr>
            <a:spLocks noGrp="1"/>
          </p:cNvSpPr>
          <p:nvPr>
            <p:ph type="subTitle" idx="1"/>
          </p:nvPr>
        </p:nvSpPr>
        <p:spPr/>
        <p:txBody>
          <a:bodyPr/>
          <a:lstStyle/>
          <a:p>
            <a:endParaRPr lang="en-US"/>
          </a:p>
        </p:txBody>
      </p:sp>
      <p:pic>
        <p:nvPicPr>
          <p:cNvPr id="4" name="Picture 3" descr="A white background with brown spots&#10;&#10;Description automatically generated">
            <a:extLst>
              <a:ext uri="{FF2B5EF4-FFF2-40B4-BE49-F238E27FC236}">
                <a16:creationId xmlns:a16="http://schemas.microsoft.com/office/drawing/2014/main" id="{3A7CE1CF-1326-6089-0CC5-2852744D5F51}"/>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0"/>
            <a:ext cx="12192000" cy="6248837"/>
          </a:xfrm>
          <a:prstGeom prst="rect">
            <a:avLst/>
          </a:prstGeom>
        </p:spPr>
      </p:pic>
      <p:sp>
        <p:nvSpPr>
          <p:cNvPr id="5" name="Flowchart: Connector 4">
            <a:extLst>
              <a:ext uri="{FF2B5EF4-FFF2-40B4-BE49-F238E27FC236}">
                <a16:creationId xmlns:a16="http://schemas.microsoft.com/office/drawing/2014/main" id="{92795C3C-D681-0AAB-5752-5F32F814C876}"/>
              </a:ext>
            </a:extLst>
          </p:cNvPr>
          <p:cNvSpPr/>
          <p:nvPr/>
        </p:nvSpPr>
        <p:spPr>
          <a:xfrm>
            <a:off x="6075892" y="3369197"/>
            <a:ext cx="1143000" cy="1066800"/>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641800"/>
                </a:solidFill>
                <a:latin typeface="Adobe Devanagari"/>
              </a:rPr>
              <a:t>2</a:t>
            </a:r>
          </a:p>
        </p:txBody>
      </p:sp>
      <p:sp>
        <p:nvSpPr>
          <p:cNvPr id="6" name="Flowchart: Connector 5">
            <a:extLst>
              <a:ext uri="{FF2B5EF4-FFF2-40B4-BE49-F238E27FC236}">
                <a16:creationId xmlns:a16="http://schemas.microsoft.com/office/drawing/2014/main" id="{1A21E8D2-5708-481E-DFDD-120CB8484EF9}"/>
              </a:ext>
            </a:extLst>
          </p:cNvPr>
          <p:cNvSpPr/>
          <p:nvPr/>
        </p:nvSpPr>
        <p:spPr>
          <a:xfrm>
            <a:off x="7315200" y="47244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1</a:t>
            </a:r>
          </a:p>
        </p:txBody>
      </p:sp>
      <p:sp>
        <p:nvSpPr>
          <p:cNvPr id="7" name="Flowchart: Connector 6">
            <a:extLst>
              <a:ext uri="{FF2B5EF4-FFF2-40B4-BE49-F238E27FC236}">
                <a16:creationId xmlns:a16="http://schemas.microsoft.com/office/drawing/2014/main" id="{D1F6D3B0-52CD-DEDF-0FFD-132C9CD4DED2}"/>
              </a:ext>
            </a:extLst>
          </p:cNvPr>
          <p:cNvSpPr/>
          <p:nvPr/>
        </p:nvSpPr>
        <p:spPr>
          <a:xfrm>
            <a:off x="7010400" y="2168169"/>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3</a:t>
            </a:r>
          </a:p>
        </p:txBody>
      </p:sp>
      <p:sp>
        <p:nvSpPr>
          <p:cNvPr id="8" name="Flowchart: Connector 7">
            <a:extLst>
              <a:ext uri="{FF2B5EF4-FFF2-40B4-BE49-F238E27FC236}">
                <a16:creationId xmlns:a16="http://schemas.microsoft.com/office/drawing/2014/main" id="{62AB95FD-70FC-DD03-63DC-47B4DA7A1B8E}"/>
              </a:ext>
            </a:extLst>
          </p:cNvPr>
          <p:cNvSpPr/>
          <p:nvPr/>
        </p:nvSpPr>
        <p:spPr>
          <a:xfrm>
            <a:off x="7620000" y="11430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4</a:t>
            </a:r>
          </a:p>
        </p:txBody>
      </p:sp>
      <p:sp>
        <p:nvSpPr>
          <p:cNvPr id="9" name="Flowchart: Connector 8">
            <a:extLst>
              <a:ext uri="{FF2B5EF4-FFF2-40B4-BE49-F238E27FC236}">
                <a16:creationId xmlns:a16="http://schemas.microsoft.com/office/drawing/2014/main" id="{F1D50ED6-78D5-B99C-4F80-CF13CD1EEDBA}"/>
              </a:ext>
            </a:extLst>
          </p:cNvPr>
          <p:cNvSpPr/>
          <p:nvPr/>
        </p:nvSpPr>
        <p:spPr>
          <a:xfrm>
            <a:off x="8458200" y="3048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5</a:t>
            </a:r>
          </a:p>
        </p:txBody>
      </p:sp>
      <p:sp>
        <p:nvSpPr>
          <p:cNvPr id="10" name="TextBox 9">
            <a:extLst>
              <a:ext uri="{FF2B5EF4-FFF2-40B4-BE49-F238E27FC236}">
                <a16:creationId xmlns:a16="http://schemas.microsoft.com/office/drawing/2014/main" id="{169C1402-1FDE-9062-CC32-4AE6BDA2F2A4}"/>
              </a:ext>
            </a:extLst>
          </p:cNvPr>
          <p:cNvSpPr txBox="1"/>
          <p:nvPr/>
        </p:nvSpPr>
        <p:spPr>
          <a:xfrm>
            <a:off x="3048000" y="705434"/>
            <a:ext cx="4953000" cy="646331"/>
          </a:xfrm>
          <a:prstGeom prst="rect">
            <a:avLst/>
          </a:prstGeom>
          <a:noFill/>
        </p:spPr>
        <p:txBody>
          <a:bodyPr wrap="square" rtlCol="0">
            <a:spAutoFit/>
          </a:bodyPr>
          <a:lstStyle/>
          <a:p>
            <a:r>
              <a:rPr lang="en-US" sz="3600" b="1" dirty="0">
                <a:solidFill>
                  <a:srgbClr val="641800"/>
                </a:solidFill>
                <a:latin typeface="Adobe Devanagari"/>
              </a:rPr>
              <a:t>Research Objectives</a:t>
            </a:r>
          </a:p>
        </p:txBody>
      </p:sp>
      <p:sp>
        <p:nvSpPr>
          <p:cNvPr id="11" name="Rectangle: Rounded Corners 10">
            <a:extLst>
              <a:ext uri="{FF2B5EF4-FFF2-40B4-BE49-F238E27FC236}">
                <a16:creationId xmlns:a16="http://schemas.microsoft.com/office/drawing/2014/main" id="{D14D7CE9-74EF-D066-0022-22A4D998FBD6}"/>
              </a:ext>
            </a:extLst>
          </p:cNvPr>
          <p:cNvSpPr/>
          <p:nvPr/>
        </p:nvSpPr>
        <p:spPr>
          <a:xfrm>
            <a:off x="442383" y="1874633"/>
            <a:ext cx="4724401" cy="3306967"/>
          </a:xfrm>
          <a:prstGeom prst="round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6171657-8CF9-1F65-9143-A282D9A22708}"/>
              </a:ext>
            </a:extLst>
          </p:cNvPr>
          <p:cNvSpPr txBox="1"/>
          <p:nvPr/>
        </p:nvSpPr>
        <p:spPr>
          <a:xfrm>
            <a:off x="876300" y="2159702"/>
            <a:ext cx="4038599" cy="2677656"/>
          </a:xfrm>
          <a:prstGeom prst="rect">
            <a:avLst/>
          </a:prstGeom>
          <a:noFill/>
        </p:spPr>
        <p:txBody>
          <a:bodyPr wrap="square" rtlCol="0">
            <a:spAutoFit/>
          </a:bodyPr>
          <a:lstStyle/>
          <a:p>
            <a:r>
              <a:rPr lang="en-US" sz="2800" dirty="0">
                <a:solidFill>
                  <a:schemeClr val="bg1"/>
                </a:solidFill>
                <a:latin typeface="Adobe Devanagari"/>
              </a:rPr>
              <a:t>Enhance Diagnostic Accuracy and Efficiency in Skin Disease Detection and Management Through Advanced Machine Learning Techniques.</a:t>
            </a:r>
          </a:p>
        </p:txBody>
      </p:sp>
      <p:pic>
        <p:nvPicPr>
          <p:cNvPr id="13" name="Picture 12">
            <a:extLst>
              <a:ext uri="{FF2B5EF4-FFF2-40B4-BE49-F238E27FC236}">
                <a16:creationId xmlns:a16="http://schemas.microsoft.com/office/drawing/2014/main" id="{3C622679-C296-E524-5E09-19C36AAA1A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0946"/>
          <a:stretch/>
        </p:blipFill>
        <p:spPr>
          <a:xfrm>
            <a:off x="8516090" y="2151236"/>
            <a:ext cx="3082079" cy="2140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CD66A954-539F-85E7-3662-8BB733AE7E09}"/>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2565164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E1E967-3E39-CD44-0805-0B653EC4B7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71801"/>
            <a:ext cx="6248399" cy="12192001"/>
          </a:xfrm>
          <a:prstGeom prst="rect">
            <a:avLst/>
          </a:prstGeom>
          <a:solidFill>
            <a:schemeClr val="lt1">
              <a:hueOff val="0"/>
              <a:satOff val="0"/>
              <a:lumOff val="0"/>
              <a:alpha val="92000"/>
            </a:schemeClr>
          </a:solidFill>
        </p:spPr>
      </p:pic>
      <p:sp>
        <p:nvSpPr>
          <p:cNvPr id="3" name="Rectangle 2">
            <a:extLst>
              <a:ext uri="{FF2B5EF4-FFF2-40B4-BE49-F238E27FC236}">
                <a16:creationId xmlns:a16="http://schemas.microsoft.com/office/drawing/2014/main" id="{17749902-6CBA-D6C1-04D0-2A0AF8A043F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sp>
        <p:nvSpPr>
          <p:cNvPr id="4" name="Title 4">
            <a:extLst>
              <a:ext uri="{FF2B5EF4-FFF2-40B4-BE49-F238E27FC236}">
                <a16:creationId xmlns:a16="http://schemas.microsoft.com/office/drawing/2014/main" id="{333A56FB-E4F7-A5BE-843C-84CA330981D4}"/>
              </a:ext>
            </a:extLst>
          </p:cNvPr>
          <p:cNvSpPr txBox="1">
            <a:spLocks/>
          </p:cNvSpPr>
          <p:nvPr/>
        </p:nvSpPr>
        <p:spPr>
          <a:xfrm>
            <a:off x="198617" y="238325"/>
            <a:ext cx="11684000" cy="8612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t>Requirements</a:t>
            </a:r>
            <a:endParaRPr lang="en-US" sz="4000" dirty="0"/>
          </a:p>
        </p:txBody>
      </p:sp>
      <p:sp>
        <p:nvSpPr>
          <p:cNvPr id="5" name="Rectangle: Rounded Corners 4">
            <a:extLst>
              <a:ext uri="{FF2B5EF4-FFF2-40B4-BE49-F238E27FC236}">
                <a16:creationId xmlns:a16="http://schemas.microsoft.com/office/drawing/2014/main" id="{B83FB82C-B31E-93CD-A934-13A265CB4F9E}"/>
              </a:ext>
            </a:extLst>
          </p:cNvPr>
          <p:cNvSpPr/>
          <p:nvPr/>
        </p:nvSpPr>
        <p:spPr>
          <a:xfrm>
            <a:off x="8305800" y="1633459"/>
            <a:ext cx="3505200" cy="4114800"/>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59EFBE5-F6D7-A411-8557-F649165E9817}"/>
              </a:ext>
            </a:extLst>
          </p:cNvPr>
          <p:cNvSpPr txBox="1"/>
          <p:nvPr/>
        </p:nvSpPr>
        <p:spPr>
          <a:xfrm>
            <a:off x="8839200" y="1862315"/>
            <a:ext cx="2362200" cy="2831544"/>
          </a:xfrm>
          <a:prstGeom prst="rect">
            <a:avLst/>
          </a:prstGeom>
          <a:noFill/>
        </p:spPr>
        <p:txBody>
          <a:bodyPr wrap="square" rtlCol="0">
            <a:spAutoFit/>
          </a:bodyPr>
          <a:lstStyle/>
          <a:p>
            <a:r>
              <a:rPr lang="en-US" sz="2000" b="1" dirty="0">
                <a:solidFill>
                  <a:schemeClr val="bg1">
                    <a:lumMod val="95000"/>
                  </a:schemeClr>
                </a:solidFill>
                <a:latin typeface="Adobe Devanagari"/>
              </a:rPr>
              <a:t>Non-Functional Requirements</a:t>
            </a:r>
          </a:p>
          <a:p>
            <a:endParaRPr lang="en-US" dirty="0">
              <a:solidFill>
                <a:schemeClr val="bg1">
                  <a:lumMod val="95000"/>
                </a:schemeClr>
              </a:solidFill>
              <a:latin typeface="Adobe Devanagari"/>
            </a:endParaRPr>
          </a:p>
          <a:p>
            <a:pPr marL="342900" indent="-342900">
              <a:buFont typeface="Wingdings" panose="05000000000000000000" pitchFamily="2" charset="2"/>
              <a:buChar char="Ø"/>
            </a:pPr>
            <a:r>
              <a:rPr lang="en-US" sz="2000" dirty="0">
                <a:solidFill>
                  <a:schemeClr val="bg1">
                    <a:lumMod val="95000"/>
                  </a:schemeClr>
                </a:solidFill>
                <a:latin typeface="Adobe Devanagari"/>
              </a:rPr>
              <a:t>Performance</a:t>
            </a:r>
          </a:p>
          <a:p>
            <a:pPr marL="342900" indent="-342900">
              <a:buFont typeface="Wingdings" panose="05000000000000000000" pitchFamily="2" charset="2"/>
              <a:buChar char="Ø"/>
            </a:pPr>
            <a:r>
              <a:rPr lang="en-US" sz="2000" dirty="0">
                <a:solidFill>
                  <a:schemeClr val="bg1">
                    <a:lumMod val="95000"/>
                  </a:schemeClr>
                </a:solidFill>
                <a:latin typeface="Adobe Devanagari"/>
              </a:rPr>
              <a:t>Scalability</a:t>
            </a:r>
          </a:p>
          <a:p>
            <a:pPr marL="342900" indent="-342900">
              <a:buFont typeface="Wingdings" panose="05000000000000000000" pitchFamily="2" charset="2"/>
              <a:buChar char="Ø"/>
            </a:pPr>
            <a:r>
              <a:rPr lang="en-US" sz="2000" dirty="0">
                <a:solidFill>
                  <a:schemeClr val="bg1">
                    <a:lumMod val="95000"/>
                  </a:schemeClr>
                </a:solidFill>
                <a:latin typeface="Adobe Devanagari"/>
              </a:rPr>
              <a:t>Usability</a:t>
            </a:r>
          </a:p>
          <a:p>
            <a:pPr marL="342900" indent="-342900">
              <a:buFont typeface="Wingdings" panose="05000000000000000000" pitchFamily="2" charset="2"/>
              <a:buChar char="Ø"/>
            </a:pPr>
            <a:r>
              <a:rPr lang="en-US" sz="2000" dirty="0">
                <a:solidFill>
                  <a:schemeClr val="bg1">
                    <a:lumMod val="95000"/>
                  </a:schemeClr>
                </a:solidFill>
                <a:latin typeface="Adobe Devanagari"/>
              </a:rPr>
              <a:t>Security and Privacy</a:t>
            </a:r>
          </a:p>
          <a:p>
            <a:pPr marL="342900" indent="-342900">
              <a:buFont typeface="Wingdings" panose="05000000000000000000" pitchFamily="2" charset="2"/>
              <a:buChar char="Ø"/>
            </a:pPr>
            <a:r>
              <a:rPr lang="en-US" sz="2000" dirty="0">
                <a:solidFill>
                  <a:schemeClr val="bg1">
                    <a:lumMod val="95000"/>
                  </a:schemeClr>
                </a:solidFill>
                <a:latin typeface="Adobe Devanagari"/>
              </a:rPr>
              <a:t>Reliability</a:t>
            </a:r>
          </a:p>
        </p:txBody>
      </p:sp>
      <p:sp>
        <p:nvSpPr>
          <p:cNvPr id="7" name="Rectangle: Rounded Corners 6">
            <a:extLst>
              <a:ext uri="{FF2B5EF4-FFF2-40B4-BE49-F238E27FC236}">
                <a16:creationId xmlns:a16="http://schemas.microsoft.com/office/drawing/2014/main" id="{65235E59-6F0F-12A5-CBAC-8AC2D8AA3D2E}"/>
              </a:ext>
            </a:extLst>
          </p:cNvPr>
          <p:cNvSpPr/>
          <p:nvPr/>
        </p:nvSpPr>
        <p:spPr>
          <a:xfrm>
            <a:off x="392381" y="1611847"/>
            <a:ext cx="3505200" cy="4114800"/>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CA0484E5-E0FA-B8EB-72FD-6B1DDEF991A8}"/>
              </a:ext>
            </a:extLst>
          </p:cNvPr>
          <p:cNvSpPr/>
          <p:nvPr/>
        </p:nvSpPr>
        <p:spPr>
          <a:xfrm>
            <a:off x="4300805" y="1633459"/>
            <a:ext cx="3505200" cy="4114800"/>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EAE9CAA1-7BAA-F2C8-70E0-6FDF5D486C0E}"/>
              </a:ext>
            </a:extLst>
          </p:cNvPr>
          <p:cNvSpPr txBox="1"/>
          <p:nvPr/>
        </p:nvSpPr>
        <p:spPr>
          <a:xfrm>
            <a:off x="4572000" y="1813508"/>
            <a:ext cx="3048000" cy="3754874"/>
          </a:xfrm>
          <a:prstGeom prst="rect">
            <a:avLst/>
          </a:prstGeom>
          <a:noFill/>
        </p:spPr>
        <p:txBody>
          <a:bodyPr wrap="square" rtlCol="0">
            <a:spAutoFit/>
          </a:bodyPr>
          <a:lstStyle/>
          <a:p>
            <a:r>
              <a:rPr lang="en-US" sz="2000" b="1" dirty="0">
                <a:solidFill>
                  <a:schemeClr val="bg1"/>
                </a:solidFill>
                <a:latin typeface="Adobe Devanagari"/>
              </a:rPr>
              <a:t>Functional Requirements</a:t>
            </a:r>
          </a:p>
          <a:p>
            <a:endParaRPr lang="en-US" dirty="0">
              <a:solidFill>
                <a:schemeClr val="bg1"/>
              </a:solidFill>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Psoriasis Detection and Segmentation Module</a:t>
            </a:r>
          </a:p>
          <a:p>
            <a:pPr marL="342900" indent="-342900">
              <a:buFont typeface="Wingdings" panose="05000000000000000000" pitchFamily="2" charset="2"/>
              <a:buChar char="Ø"/>
            </a:pPr>
            <a:r>
              <a:rPr lang="en-US" sz="2000" dirty="0">
                <a:solidFill>
                  <a:schemeClr val="bg1"/>
                </a:solidFill>
                <a:latin typeface="Adobe Devanagari"/>
              </a:rPr>
              <a:t>Feature Extraction Module</a:t>
            </a:r>
          </a:p>
          <a:p>
            <a:pPr marL="342900" indent="-342900">
              <a:buFont typeface="Wingdings" panose="05000000000000000000" pitchFamily="2" charset="2"/>
              <a:buChar char="Ø"/>
            </a:pPr>
            <a:r>
              <a:rPr lang="en-US" sz="2000" dirty="0">
                <a:solidFill>
                  <a:schemeClr val="bg1"/>
                </a:solidFill>
                <a:latin typeface="Adobe Devanagari"/>
              </a:rPr>
              <a:t>Psoriasis Scaling Severity Classification Module</a:t>
            </a:r>
          </a:p>
          <a:p>
            <a:pPr marL="342900" indent="-342900">
              <a:buFont typeface="Wingdings" panose="05000000000000000000" pitchFamily="2" charset="2"/>
              <a:buChar char="Ø"/>
            </a:pPr>
            <a:r>
              <a:rPr lang="en-US" sz="2000" dirty="0">
                <a:solidFill>
                  <a:schemeClr val="bg1"/>
                </a:solidFill>
                <a:latin typeface="Adobe Devanagari"/>
              </a:rPr>
              <a:t>Enhanced Scaling Severity Measurement Module</a:t>
            </a:r>
          </a:p>
        </p:txBody>
      </p:sp>
      <p:sp>
        <p:nvSpPr>
          <p:cNvPr id="10" name="TextBox 9">
            <a:extLst>
              <a:ext uri="{FF2B5EF4-FFF2-40B4-BE49-F238E27FC236}">
                <a16:creationId xmlns:a16="http://schemas.microsoft.com/office/drawing/2014/main" id="{0C0F9DF9-B454-173A-9E18-B08C319CCA23}"/>
              </a:ext>
            </a:extLst>
          </p:cNvPr>
          <p:cNvSpPr txBox="1"/>
          <p:nvPr/>
        </p:nvSpPr>
        <p:spPr>
          <a:xfrm>
            <a:off x="514352" y="1796575"/>
            <a:ext cx="3479800" cy="3766026"/>
          </a:xfrm>
          <a:prstGeom prst="rect">
            <a:avLst/>
          </a:prstGeom>
          <a:noFill/>
        </p:spPr>
        <p:txBody>
          <a:bodyPr wrap="square" rtlCol="0">
            <a:spAutoFit/>
          </a:bodyPr>
          <a:lstStyle/>
          <a:p>
            <a:r>
              <a:rPr lang="en-US" sz="2000" b="1" dirty="0">
                <a:solidFill>
                  <a:schemeClr val="bg1"/>
                </a:solidFill>
                <a:latin typeface="Adobe Devanagari"/>
              </a:rPr>
              <a:t>Personal Requirements</a:t>
            </a:r>
          </a:p>
          <a:p>
            <a:endParaRPr lang="en-US" dirty="0">
              <a:solidFill>
                <a:schemeClr val="bg1"/>
              </a:solidFill>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Guidance from the Supervisors on the Psoriasis and Data Science domain.</a:t>
            </a:r>
          </a:p>
          <a:p>
            <a:endParaRPr lang="en-US" sz="2000" dirty="0">
              <a:solidFill>
                <a:schemeClr val="bg1"/>
              </a:solidFill>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Gain a deep understanding of the specific areas within the Psoriasis and data science fields to proceed with the research effectively.</a:t>
            </a:r>
          </a:p>
        </p:txBody>
      </p:sp>
    </p:spTree>
    <p:extLst>
      <p:ext uri="{BB962C8B-B14F-4D97-AF65-F5344CB8AC3E}">
        <p14:creationId xmlns:p14="http://schemas.microsoft.com/office/powerpoint/2010/main" val="3158742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827866"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6"/>
            <a:ext cx="11684000" cy="982663"/>
          </a:xfrm>
        </p:spPr>
        <p:txBody>
          <a:bodyPr>
            <a:normAutofit/>
          </a:bodyPr>
          <a:lstStyle/>
          <a:p>
            <a:r>
              <a:rPr lang="en-US" cap="none" dirty="0"/>
              <a:t>Completed Tasks</a:t>
            </a:r>
            <a:endParaRPr lang="en-US" sz="4000" b="1" cap="none" dirty="0"/>
          </a:p>
        </p:txBody>
      </p:sp>
      <p:sp>
        <p:nvSpPr>
          <p:cNvPr id="8" name="Rectangle: Diagonal Corners Rounded 6">
            <a:extLst>
              <a:ext uri="{FF2B5EF4-FFF2-40B4-BE49-F238E27FC236}">
                <a16:creationId xmlns:a16="http://schemas.microsoft.com/office/drawing/2014/main" id="{63CDDB87-BECB-44A7-37B5-FD56199AF5AF}"/>
              </a:ext>
            </a:extLst>
          </p:cNvPr>
          <p:cNvSpPr/>
          <p:nvPr/>
        </p:nvSpPr>
        <p:spPr>
          <a:xfrm>
            <a:off x="381000" y="960435"/>
            <a:ext cx="11501617" cy="685801"/>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b="1" dirty="0">
                <a:latin typeface="Adobe Devanagari"/>
              </a:rPr>
              <a:t>Prepared the dataset for psoriasis detection and severity classification in collaboration with dermatologists to validate severity levels</a:t>
            </a:r>
            <a:r>
              <a:rPr lang="en-US" sz="1200" b="1" dirty="0">
                <a:latin typeface="Adobe Devanagari"/>
              </a:rPr>
              <a:t>.</a:t>
            </a:r>
          </a:p>
        </p:txBody>
      </p:sp>
      <p:sp>
        <p:nvSpPr>
          <p:cNvPr id="6" name="Rectangle: Diagonal Corners Rounded 6">
            <a:extLst>
              <a:ext uri="{FF2B5EF4-FFF2-40B4-BE49-F238E27FC236}">
                <a16:creationId xmlns:a16="http://schemas.microsoft.com/office/drawing/2014/main" id="{3D7505A5-749F-4A71-9252-8E87D1716DB4}"/>
              </a:ext>
            </a:extLst>
          </p:cNvPr>
          <p:cNvSpPr/>
          <p:nvPr/>
        </p:nvSpPr>
        <p:spPr>
          <a:xfrm>
            <a:off x="389467" y="1801290"/>
            <a:ext cx="11501617" cy="685801"/>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b="1" dirty="0">
                <a:latin typeface="Adobe Devanagari"/>
              </a:rPr>
              <a:t>Conducted data preprocessing to standardize the dataset and applied data augmentation techniques to enhance training and testing samples.</a:t>
            </a:r>
          </a:p>
        </p:txBody>
      </p:sp>
      <p:sp>
        <p:nvSpPr>
          <p:cNvPr id="7" name="Rectangle: Diagonal Corners Rounded 6">
            <a:extLst>
              <a:ext uri="{FF2B5EF4-FFF2-40B4-BE49-F238E27FC236}">
                <a16:creationId xmlns:a16="http://schemas.microsoft.com/office/drawing/2014/main" id="{C1D01D2E-88DA-4980-B5E8-19D24C811E24}"/>
              </a:ext>
            </a:extLst>
          </p:cNvPr>
          <p:cNvSpPr/>
          <p:nvPr/>
        </p:nvSpPr>
        <p:spPr>
          <a:xfrm>
            <a:off x="380999" y="2610915"/>
            <a:ext cx="11501617" cy="58207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b="1" dirty="0">
                <a:latin typeface="Adobe Devanagari"/>
              </a:rPr>
              <a:t>Implemented models for psoriasis detection to identify affected areas with high precision.</a:t>
            </a:r>
          </a:p>
        </p:txBody>
      </p:sp>
      <p:sp>
        <p:nvSpPr>
          <p:cNvPr id="9" name="Rectangle: Diagonal Corners Rounded 6">
            <a:extLst>
              <a:ext uri="{FF2B5EF4-FFF2-40B4-BE49-F238E27FC236}">
                <a16:creationId xmlns:a16="http://schemas.microsoft.com/office/drawing/2014/main" id="{87B4A086-26E1-4EA2-8868-9FAEC968E834}"/>
              </a:ext>
            </a:extLst>
          </p:cNvPr>
          <p:cNvSpPr/>
          <p:nvPr/>
        </p:nvSpPr>
        <p:spPr>
          <a:xfrm>
            <a:off x="380999" y="3348060"/>
            <a:ext cx="11501617" cy="56197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b="1" dirty="0">
                <a:latin typeface="Adobe Devanagari"/>
              </a:rPr>
              <a:t>Developed models for psoriasis severity classification for accurate severity level categorization.</a:t>
            </a:r>
          </a:p>
        </p:txBody>
      </p:sp>
      <p:sp>
        <p:nvSpPr>
          <p:cNvPr id="10" name="Rectangle: Diagonal Corners Rounded 6">
            <a:extLst>
              <a:ext uri="{FF2B5EF4-FFF2-40B4-BE49-F238E27FC236}">
                <a16:creationId xmlns:a16="http://schemas.microsoft.com/office/drawing/2014/main" id="{AA64665C-3183-4F73-9AF8-FD32AF057D83}"/>
              </a:ext>
            </a:extLst>
          </p:cNvPr>
          <p:cNvSpPr/>
          <p:nvPr/>
        </p:nvSpPr>
        <p:spPr>
          <a:xfrm>
            <a:off x="414867" y="4061935"/>
            <a:ext cx="11501617" cy="502690"/>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b="1" dirty="0">
                <a:latin typeface="Adobe Devanagari"/>
              </a:rPr>
              <a:t>Created a web application to test classification and detection results using the trained models.</a:t>
            </a:r>
          </a:p>
        </p:txBody>
      </p:sp>
      <p:sp>
        <p:nvSpPr>
          <p:cNvPr id="11" name="Rectangle: Diagonal Corners Rounded 6">
            <a:extLst>
              <a:ext uri="{FF2B5EF4-FFF2-40B4-BE49-F238E27FC236}">
                <a16:creationId xmlns:a16="http://schemas.microsoft.com/office/drawing/2014/main" id="{1E6639F0-A1AB-493F-B650-12F34DEC8D05}"/>
              </a:ext>
            </a:extLst>
          </p:cNvPr>
          <p:cNvSpPr/>
          <p:nvPr/>
        </p:nvSpPr>
        <p:spPr>
          <a:xfrm>
            <a:off x="414865" y="4778980"/>
            <a:ext cx="11501617" cy="56197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b="1" dirty="0">
                <a:latin typeface="Adobe Devanagari"/>
              </a:rPr>
              <a:t>Developed and tested a Python solution for scale segmentation, distribution analysis, and dispersion metrics using multi-scale </a:t>
            </a:r>
            <a:r>
              <a:rPr lang="en-US" b="1" dirty="0" err="1">
                <a:latin typeface="Adobe Devanagari"/>
              </a:rPr>
              <a:t>superpixel</a:t>
            </a:r>
            <a:r>
              <a:rPr lang="en-US" b="1" dirty="0">
                <a:latin typeface="Adobe Devanagari"/>
              </a:rPr>
              <a:t> segmentation. (novelty)</a:t>
            </a:r>
          </a:p>
        </p:txBody>
      </p:sp>
    </p:spTree>
    <p:extLst>
      <p:ext uri="{BB962C8B-B14F-4D97-AF65-F5344CB8AC3E}">
        <p14:creationId xmlns:p14="http://schemas.microsoft.com/office/powerpoint/2010/main" val="1508471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6"/>
            <a:ext cx="11684000" cy="982663"/>
          </a:xfrm>
        </p:spPr>
        <p:txBody>
          <a:bodyPr>
            <a:normAutofit/>
          </a:bodyPr>
          <a:lstStyle/>
          <a:p>
            <a:r>
              <a:rPr lang="en-US" sz="4000" b="1" cap="none" dirty="0"/>
              <a:t>System Diagram</a:t>
            </a:r>
          </a:p>
        </p:txBody>
      </p:sp>
      <p:pic>
        <p:nvPicPr>
          <p:cNvPr id="7" name="Picture 6" descr="A diagram of a computer&#10;&#10;Description automatically generated">
            <a:extLst>
              <a:ext uri="{FF2B5EF4-FFF2-40B4-BE49-F238E27FC236}">
                <a16:creationId xmlns:a16="http://schemas.microsoft.com/office/drawing/2014/main" id="{17C51F84-2587-5E70-9238-DCCB065163B4}"/>
              </a:ext>
            </a:extLst>
          </p:cNvPr>
          <p:cNvPicPr>
            <a:picLocks noChangeAspect="1"/>
          </p:cNvPicPr>
          <p:nvPr/>
        </p:nvPicPr>
        <p:blipFill rotWithShape="1">
          <a:blip r:embed="rId3">
            <a:extLst>
              <a:ext uri="{28A0092B-C50C-407E-A947-70E740481C1C}">
                <a14:useLocalDpi xmlns:a14="http://schemas.microsoft.com/office/drawing/2010/main" val="0"/>
              </a:ext>
            </a:extLst>
          </a:blip>
          <a:srcRect l="2538" t="3935" r="2538" b="3694"/>
          <a:stretch/>
        </p:blipFill>
        <p:spPr>
          <a:xfrm>
            <a:off x="1076176" y="961372"/>
            <a:ext cx="10039648" cy="5301982"/>
          </a:xfrm>
          <a:prstGeom prst="rect">
            <a:avLst/>
          </a:prstGeom>
        </p:spPr>
      </p:pic>
    </p:spTree>
    <p:extLst>
      <p:ext uri="{BB962C8B-B14F-4D97-AF65-F5344CB8AC3E}">
        <p14:creationId xmlns:p14="http://schemas.microsoft.com/office/powerpoint/2010/main" val="1446069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6"/>
            <a:ext cx="11684000" cy="982663"/>
          </a:xfrm>
        </p:spPr>
        <p:txBody>
          <a:bodyPr>
            <a:normAutofit/>
          </a:bodyPr>
          <a:lstStyle/>
          <a:p>
            <a:r>
              <a:rPr lang="en-US" sz="3200" b="1" cap="none" dirty="0"/>
              <a:t>Data Preparing and Data Validation – About Data set</a:t>
            </a:r>
          </a:p>
        </p:txBody>
      </p:sp>
      <p:sp>
        <p:nvSpPr>
          <p:cNvPr id="7" name="Rectangle: Diagonal Corners Rounded 6">
            <a:extLst>
              <a:ext uri="{FF2B5EF4-FFF2-40B4-BE49-F238E27FC236}">
                <a16:creationId xmlns:a16="http://schemas.microsoft.com/office/drawing/2014/main" id="{51C68665-A217-4062-AC3E-E59EA5EBDAD8}"/>
              </a:ext>
            </a:extLst>
          </p:cNvPr>
          <p:cNvSpPr/>
          <p:nvPr/>
        </p:nvSpPr>
        <p:spPr>
          <a:xfrm>
            <a:off x="422634" y="1524000"/>
            <a:ext cx="5520965" cy="4114800"/>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9" name="TextBox 8">
            <a:extLst>
              <a:ext uri="{FF2B5EF4-FFF2-40B4-BE49-F238E27FC236}">
                <a16:creationId xmlns:a16="http://schemas.microsoft.com/office/drawing/2014/main" id="{E72EF14F-8F24-460C-90C3-D262B9569CB8}"/>
              </a:ext>
            </a:extLst>
          </p:cNvPr>
          <p:cNvSpPr txBox="1"/>
          <p:nvPr/>
        </p:nvSpPr>
        <p:spPr>
          <a:xfrm>
            <a:off x="533400" y="1828800"/>
            <a:ext cx="5334000"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Adobe Devanagari"/>
              </a:rPr>
              <a:t>The initial dataset included 1752 psoriasis skin images and 1054 normal skin images</a:t>
            </a:r>
            <a:r>
              <a:rPr lang="en-US" dirty="0">
                <a:solidFill>
                  <a:schemeClr val="bg1"/>
                </a:solidFill>
                <a:latin typeface="Adobe Devanagari"/>
              </a:rPr>
              <a:t>.</a:t>
            </a:r>
          </a:p>
          <a:p>
            <a:endParaRPr lang="en-US" dirty="0">
              <a:solidFill>
                <a:schemeClr val="bg1"/>
              </a:solidFill>
              <a:latin typeface="Adobe Devanagari"/>
            </a:endParaRPr>
          </a:p>
          <a:p>
            <a:pPr marL="285750" indent="-285750">
              <a:buFont typeface="Arial" panose="020B0604020202020204" pitchFamily="34" charset="0"/>
              <a:buChar char="•"/>
            </a:pPr>
            <a:r>
              <a:rPr lang="en-US" b="1" dirty="0">
                <a:solidFill>
                  <a:schemeClr val="bg1"/>
                </a:solidFill>
                <a:latin typeface="Adobe Devanagari"/>
              </a:rPr>
              <a:t>Validation was performed to remove the majority of images based on clinical severity classification.</a:t>
            </a:r>
          </a:p>
          <a:p>
            <a:pPr marL="285750" indent="-285750">
              <a:buFont typeface="Arial" panose="020B0604020202020204" pitchFamily="34" charset="0"/>
              <a:buChar char="•"/>
            </a:pPr>
            <a:endParaRPr lang="en-US" b="1" dirty="0">
              <a:solidFill>
                <a:schemeClr val="bg1"/>
              </a:solidFill>
              <a:latin typeface="Adobe Devanagari"/>
            </a:endParaRPr>
          </a:p>
          <a:p>
            <a:pPr marL="285750" indent="-285750">
              <a:buFont typeface="Arial" panose="020B0604020202020204" pitchFamily="34" charset="0"/>
              <a:buChar char="•"/>
            </a:pPr>
            <a:r>
              <a:rPr lang="en-US" b="1" dirty="0">
                <a:solidFill>
                  <a:schemeClr val="bg1"/>
                </a:solidFill>
                <a:latin typeface="Adobe Devanagari"/>
              </a:rPr>
              <a:t>The new dataset for detection contains 270 psoriasis skin images and 270 normal skin images.</a:t>
            </a:r>
          </a:p>
          <a:p>
            <a:pPr marL="285750" indent="-285750">
              <a:buFont typeface="Arial" panose="020B0604020202020204" pitchFamily="34" charset="0"/>
              <a:buChar char="•"/>
            </a:pPr>
            <a:endParaRPr lang="en-US" b="1" dirty="0">
              <a:solidFill>
                <a:schemeClr val="bg1"/>
              </a:solidFill>
              <a:latin typeface="Adobe Devanagari"/>
            </a:endParaRPr>
          </a:p>
          <a:p>
            <a:pPr marL="285750" indent="-285750">
              <a:buFont typeface="Arial" panose="020B0604020202020204" pitchFamily="34" charset="0"/>
              <a:buChar char="•"/>
            </a:pPr>
            <a:r>
              <a:rPr lang="en-US" b="1" dirty="0">
                <a:solidFill>
                  <a:schemeClr val="bg1"/>
                </a:solidFill>
                <a:latin typeface="Adobe Devanagari"/>
              </a:rPr>
              <a:t>The new dataset for severity classification includes 100 images for Level 1 (Mild) </a:t>
            </a:r>
          </a:p>
          <a:p>
            <a:r>
              <a:rPr lang="en-US" b="1" dirty="0">
                <a:solidFill>
                  <a:schemeClr val="bg1"/>
                </a:solidFill>
                <a:latin typeface="Adobe Devanagari"/>
              </a:rPr>
              <a:t>     100 images for Level 2 (Moderate)</a:t>
            </a:r>
          </a:p>
          <a:p>
            <a:r>
              <a:rPr lang="en-US" b="1" dirty="0">
                <a:solidFill>
                  <a:schemeClr val="bg1"/>
                </a:solidFill>
                <a:latin typeface="Adobe Devanagari"/>
              </a:rPr>
              <a:t>     100 images for Level 3 (Severe).</a:t>
            </a:r>
          </a:p>
        </p:txBody>
      </p:sp>
      <p:pic>
        <p:nvPicPr>
          <p:cNvPr id="11" name="Picture 10" descr="A screenshot of a computer program&#10;&#10;Description automatically generated">
            <a:extLst>
              <a:ext uri="{FF2B5EF4-FFF2-40B4-BE49-F238E27FC236}">
                <a16:creationId xmlns:a16="http://schemas.microsoft.com/office/drawing/2014/main" id="{2253C44E-60D0-4B94-BEDF-649755EF9E04}"/>
              </a:ext>
            </a:extLst>
          </p:cNvPr>
          <p:cNvPicPr>
            <a:picLocks noChangeAspect="1"/>
          </p:cNvPicPr>
          <p:nvPr/>
        </p:nvPicPr>
        <p:blipFill>
          <a:blip r:embed="rId3"/>
          <a:stretch>
            <a:fillRect/>
          </a:stretch>
        </p:blipFill>
        <p:spPr>
          <a:xfrm>
            <a:off x="6131585" y="1600200"/>
            <a:ext cx="5767965" cy="1524000"/>
          </a:xfrm>
          <a:prstGeom prst="rect">
            <a:avLst/>
          </a:prstGeom>
        </p:spPr>
      </p:pic>
      <p:pic>
        <p:nvPicPr>
          <p:cNvPr id="13" name="Picture 12" descr="A collage of skin rashes&#10;&#10;Description automatically generated">
            <a:extLst>
              <a:ext uri="{FF2B5EF4-FFF2-40B4-BE49-F238E27FC236}">
                <a16:creationId xmlns:a16="http://schemas.microsoft.com/office/drawing/2014/main" id="{35267EBA-B07F-4349-B3C1-355A4E1E6FF7}"/>
              </a:ext>
            </a:extLst>
          </p:cNvPr>
          <p:cNvPicPr>
            <a:picLocks noChangeAspect="1"/>
          </p:cNvPicPr>
          <p:nvPr/>
        </p:nvPicPr>
        <p:blipFill>
          <a:blip r:embed="rId4"/>
          <a:stretch>
            <a:fillRect/>
          </a:stretch>
        </p:blipFill>
        <p:spPr>
          <a:xfrm>
            <a:off x="6629400" y="3443506"/>
            <a:ext cx="4598100" cy="2229161"/>
          </a:xfrm>
          <a:prstGeom prst="rect">
            <a:avLst/>
          </a:prstGeom>
        </p:spPr>
      </p:pic>
    </p:spTree>
    <p:extLst>
      <p:ext uri="{BB962C8B-B14F-4D97-AF65-F5344CB8AC3E}">
        <p14:creationId xmlns:p14="http://schemas.microsoft.com/office/powerpoint/2010/main" val="3495165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6"/>
            <a:ext cx="11684000" cy="982663"/>
          </a:xfrm>
        </p:spPr>
        <p:txBody>
          <a:bodyPr>
            <a:normAutofit/>
          </a:bodyPr>
          <a:lstStyle/>
          <a:p>
            <a:r>
              <a:rPr lang="en-US" sz="3200" b="1" cap="none" dirty="0"/>
              <a:t>Data Validation</a:t>
            </a:r>
          </a:p>
        </p:txBody>
      </p:sp>
      <p:sp>
        <p:nvSpPr>
          <p:cNvPr id="7" name="Rectangle: Diagonal Corners Rounded 6">
            <a:extLst>
              <a:ext uri="{FF2B5EF4-FFF2-40B4-BE49-F238E27FC236}">
                <a16:creationId xmlns:a16="http://schemas.microsoft.com/office/drawing/2014/main" id="{51C68665-A217-4062-AC3E-E59EA5EBDAD8}"/>
              </a:ext>
            </a:extLst>
          </p:cNvPr>
          <p:cNvSpPr/>
          <p:nvPr/>
        </p:nvSpPr>
        <p:spPr>
          <a:xfrm>
            <a:off x="382019" y="1723419"/>
            <a:ext cx="4987566" cy="3352800"/>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9" name="TextBox 8">
            <a:extLst>
              <a:ext uri="{FF2B5EF4-FFF2-40B4-BE49-F238E27FC236}">
                <a16:creationId xmlns:a16="http://schemas.microsoft.com/office/drawing/2014/main" id="{E72EF14F-8F24-460C-90C3-D262B9569CB8}"/>
              </a:ext>
            </a:extLst>
          </p:cNvPr>
          <p:cNvSpPr txBox="1"/>
          <p:nvPr/>
        </p:nvSpPr>
        <p:spPr>
          <a:xfrm>
            <a:off x="671283" y="2094087"/>
            <a:ext cx="4495801"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Adobe Devanagari"/>
              </a:rPr>
              <a:t>Images validated to severity levels by external supervisors with clinical expertise</a:t>
            </a:r>
            <a:r>
              <a:rPr lang="en-US" dirty="0">
                <a:solidFill>
                  <a:schemeClr val="bg1"/>
                </a:solidFill>
                <a:latin typeface="Adobe Devanagari"/>
              </a:rPr>
              <a:t>.</a:t>
            </a:r>
          </a:p>
          <a:p>
            <a:endParaRPr lang="en-US" dirty="0">
              <a:solidFill>
                <a:schemeClr val="bg1"/>
              </a:solidFill>
              <a:latin typeface="Adobe Devanagari"/>
            </a:endParaRPr>
          </a:p>
          <a:p>
            <a:pPr marL="285750" indent="-285750">
              <a:buFont typeface="Arial" panose="020B0604020202020204" pitchFamily="34" charset="0"/>
              <a:buChar char="•"/>
            </a:pPr>
            <a:r>
              <a:rPr lang="en-US" b="1" dirty="0">
                <a:solidFill>
                  <a:schemeClr val="bg1"/>
                </a:solidFill>
                <a:latin typeface="Adobe Devanagari"/>
              </a:rPr>
              <a:t>Adjustments made to the dataset based on feedback from external supervisors.</a:t>
            </a:r>
          </a:p>
          <a:p>
            <a:pPr marL="285750" indent="-285750">
              <a:buFont typeface="Arial" panose="020B0604020202020204" pitchFamily="34" charset="0"/>
              <a:buChar char="•"/>
            </a:pPr>
            <a:endParaRPr lang="en-US" b="1" dirty="0">
              <a:solidFill>
                <a:schemeClr val="bg1"/>
              </a:solidFill>
              <a:latin typeface="Adobe Devanagari"/>
            </a:endParaRPr>
          </a:p>
          <a:p>
            <a:pPr marL="285750" indent="-285750">
              <a:buFont typeface="Arial" panose="020B0604020202020204" pitchFamily="34" charset="0"/>
              <a:buChar char="•"/>
            </a:pPr>
            <a:r>
              <a:rPr lang="en-US" b="1" dirty="0">
                <a:solidFill>
                  <a:schemeClr val="bg1"/>
                </a:solidFill>
                <a:latin typeface="Adobe Devanagari"/>
              </a:rPr>
              <a:t>Non-essential images removed as per external supervisor recommendations.</a:t>
            </a:r>
          </a:p>
          <a:p>
            <a:endParaRPr lang="en-US" b="1" dirty="0">
              <a:solidFill>
                <a:schemeClr val="bg1"/>
              </a:solidFill>
              <a:latin typeface="Adobe Devanagari"/>
            </a:endParaRPr>
          </a:p>
        </p:txBody>
      </p:sp>
      <p:pic>
        <p:nvPicPr>
          <p:cNvPr id="6" name="Picture 5" descr="A screenshot of a computer&#10;&#10;Description automatically generated">
            <a:extLst>
              <a:ext uri="{FF2B5EF4-FFF2-40B4-BE49-F238E27FC236}">
                <a16:creationId xmlns:a16="http://schemas.microsoft.com/office/drawing/2014/main" id="{F8C4D173-991A-4335-946D-29C514ED5396}"/>
              </a:ext>
            </a:extLst>
          </p:cNvPr>
          <p:cNvPicPr>
            <a:picLocks noChangeAspect="1"/>
          </p:cNvPicPr>
          <p:nvPr/>
        </p:nvPicPr>
        <p:blipFill>
          <a:blip r:embed="rId3"/>
          <a:stretch>
            <a:fillRect/>
          </a:stretch>
        </p:blipFill>
        <p:spPr>
          <a:xfrm>
            <a:off x="5839647" y="549803"/>
            <a:ext cx="4354730" cy="3438526"/>
          </a:xfrm>
          <a:prstGeom prst="rect">
            <a:avLst/>
          </a:prstGeom>
        </p:spPr>
      </p:pic>
      <p:pic>
        <p:nvPicPr>
          <p:cNvPr id="5" name="Picture 4" descr="A document with writing on it&#10;&#10;Description automatically generated">
            <a:extLst>
              <a:ext uri="{FF2B5EF4-FFF2-40B4-BE49-F238E27FC236}">
                <a16:creationId xmlns:a16="http://schemas.microsoft.com/office/drawing/2014/main" id="{1AA51D86-2C37-33E2-6EFB-C887834457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2761" y="1981200"/>
            <a:ext cx="3467220" cy="3886200"/>
          </a:xfrm>
          <a:prstGeom prst="rect">
            <a:avLst/>
          </a:prstGeom>
        </p:spPr>
      </p:pic>
    </p:spTree>
    <p:extLst>
      <p:ext uri="{BB962C8B-B14F-4D97-AF65-F5344CB8AC3E}">
        <p14:creationId xmlns:p14="http://schemas.microsoft.com/office/powerpoint/2010/main" val="1560427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6"/>
            <a:ext cx="11684000" cy="982663"/>
          </a:xfrm>
        </p:spPr>
        <p:txBody>
          <a:bodyPr>
            <a:normAutofit/>
          </a:bodyPr>
          <a:lstStyle/>
          <a:p>
            <a:r>
              <a:rPr lang="en-US" sz="3200" b="1" cap="none" dirty="0"/>
              <a:t>Data Analysis</a:t>
            </a:r>
          </a:p>
        </p:txBody>
      </p:sp>
      <p:sp>
        <p:nvSpPr>
          <p:cNvPr id="7" name="Rectangle: Diagonal Corners Rounded 6">
            <a:extLst>
              <a:ext uri="{FF2B5EF4-FFF2-40B4-BE49-F238E27FC236}">
                <a16:creationId xmlns:a16="http://schemas.microsoft.com/office/drawing/2014/main" id="{51C68665-A217-4062-AC3E-E59EA5EBDAD8}"/>
              </a:ext>
            </a:extLst>
          </p:cNvPr>
          <p:cNvSpPr/>
          <p:nvPr/>
        </p:nvSpPr>
        <p:spPr>
          <a:xfrm>
            <a:off x="574845" y="1206898"/>
            <a:ext cx="5063765" cy="914400"/>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9" name="TextBox 8">
            <a:extLst>
              <a:ext uri="{FF2B5EF4-FFF2-40B4-BE49-F238E27FC236}">
                <a16:creationId xmlns:a16="http://schemas.microsoft.com/office/drawing/2014/main" id="{E72EF14F-8F24-460C-90C3-D262B9569CB8}"/>
              </a:ext>
            </a:extLst>
          </p:cNvPr>
          <p:cNvSpPr txBox="1"/>
          <p:nvPr/>
        </p:nvSpPr>
        <p:spPr>
          <a:xfrm>
            <a:off x="723550" y="1506931"/>
            <a:ext cx="53340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Adobe Devanagari"/>
              </a:rPr>
              <a:t>Visualizing the distribution Across Classes</a:t>
            </a:r>
          </a:p>
        </p:txBody>
      </p:sp>
      <p:pic>
        <p:nvPicPr>
          <p:cNvPr id="6" name="Picture 5" descr="A screen shot of a computer program&#10;&#10;Description automatically generated">
            <a:extLst>
              <a:ext uri="{FF2B5EF4-FFF2-40B4-BE49-F238E27FC236}">
                <a16:creationId xmlns:a16="http://schemas.microsoft.com/office/drawing/2014/main" id="{C4009066-F92B-4547-A2E3-50443BF4EF4B}"/>
              </a:ext>
            </a:extLst>
          </p:cNvPr>
          <p:cNvPicPr>
            <a:picLocks noChangeAspect="1"/>
          </p:cNvPicPr>
          <p:nvPr/>
        </p:nvPicPr>
        <p:blipFill>
          <a:blip r:embed="rId3"/>
          <a:stretch>
            <a:fillRect/>
          </a:stretch>
        </p:blipFill>
        <p:spPr>
          <a:xfrm>
            <a:off x="723550" y="2683856"/>
            <a:ext cx="4876610" cy="2667213"/>
          </a:xfrm>
          <a:prstGeom prst="rect">
            <a:avLst/>
          </a:prstGeom>
        </p:spPr>
      </p:pic>
      <p:pic>
        <p:nvPicPr>
          <p:cNvPr id="8" name="Picture 7">
            <a:extLst>
              <a:ext uri="{FF2B5EF4-FFF2-40B4-BE49-F238E27FC236}">
                <a16:creationId xmlns:a16="http://schemas.microsoft.com/office/drawing/2014/main" id="{8B8E2098-33F6-43B1-925E-174AEA44E8A5}"/>
              </a:ext>
            </a:extLst>
          </p:cNvPr>
          <p:cNvPicPr>
            <a:picLocks noChangeAspect="1"/>
          </p:cNvPicPr>
          <p:nvPr/>
        </p:nvPicPr>
        <p:blipFill>
          <a:blip r:embed="rId4"/>
          <a:stretch>
            <a:fillRect/>
          </a:stretch>
        </p:blipFill>
        <p:spPr>
          <a:xfrm>
            <a:off x="5957087" y="764780"/>
            <a:ext cx="5827186" cy="4586289"/>
          </a:xfrm>
          <a:prstGeom prst="rect">
            <a:avLst/>
          </a:prstGeom>
        </p:spPr>
      </p:pic>
    </p:spTree>
    <p:extLst>
      <p:ext uri="{BB962C8B-B14F-4D97-AF65-F5344CB8AC3E}">
        <p14:creationId xmlns:p14="http://schemas.microsoft.com/office/powerpoint/2010/main" val="896320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6"/>
            <a:ext cx="11684000" cy="982663"/>
          </a:xfrm>
        </p:spPr>
        <p:txBody>
          <a:bodyPr>
            <a:normAutofit/>
          </a:bodyPr>
          <a:lstStyle/>
          <a:p>
            <a:r>
              <a:rPr lang="en-US" sz="3200" b="1" cap="none" dirty="0"/>
              <a:t>Data Analysis</a:t>
            </a:r>
          </a:p>
        </p:txBody>
      </p:sp>
      <p:sp>
        <p:nvSpPr>
          <p:cNvPr id="7" name="Rectangle: Diagonal Corners Rounded 6">
            <a:extLst>
              <a:ext uri="{FF2B5EF4-FFF2-40B4-BE49-F238E27FC236}">
                <a16:creationId xmlns:a16="http://schemas.microsoft.com/office/drawing/2014/main" id="{51C68665-A217-4062-AC3E-E59EA5EBDAD8}"/>
              </a:ext>
            </a:extLst>
          </p:cNvPr>
          <p:cNvSpPr/>
          <p:nvPr/>
        </p:nvSpPr>
        <p:spPr>
          <a:xfrm>
            <a:off x="414166" y="867765"/>
            <a:ext cx="5063765" cy="519709"/>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9" name="TextBox 8">
            <a:extLst>
              <a:ext uri="{FF2B5EF4-FFF2-40B4-BE49-F238E27FC236}">
                <a16:creationId xmlns:a16="http://schemas.microsoft.com/office/drawing/2014/main" id="{E72EF14F-8F24-460C-90C3-D262B9569CB8}"/>
              </a:ext>
            </a:extLst>
          </p:cNvPr>
          <p:cNvSpPr txBox="1"/>
          <p:nvPr/>
        </p:nvSpPr>
        <p:spPr>
          <a:xfrm>
            <a:off x="414166" y="958333"/>
            <a:ext cx="53340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Adobe Devanagari"/>
              </a:rPr>
              <a:t>Visualizing the distribution Across Classes</a:t>
            </a:r>
          </a:p>
        </p:txBody>
      </p:sp>
      <p:pic>
        <p:nvPicPr>
          <p:cNvPr id="10" name="Picture 9" descr="A screen shot of a computer program&#10;&#10;Description automatically generated">
            <a:extLst>
              <a:ext uri="{FF2B5EF4-FFF2-40B4-BE49-F238E27FC236}">
                <a16:creationId xmlns:a16="http://schemas.microsoft.com/office/drawing/2014/main" id="{1A10A646-B108-459D-B7E2-5575026B0F03}"/>
              </a:ext>
            </a:extLst>
          </p:cNvPr>
          <p:cNvPicPr>
            <a:picLocks noChangeAspect="1"/>
          </p:cNvPicPr>
          <p:nvPr/>
        </p:nvPicPr>
        <p:blipFill>
          <a:blip r:embed="rId3"/>
          <a:stretch>
            <a:fillRect/>
          </a:stretch>
        </p:blipFill>
        <p:spPr>
          <a:xfrm>
            <a:off x="164750" y="1644229"/>
            <a:ext cx="4080081" cy="4102939"/>
          </a:xfrm>
          <a:prstGeom prst="rect">
            <a:avLst/>
          </a:prstGeom>
        </p:spPr>
      </p:pic>
      <p:pic>
        <p:nvPicPr>
          <p:cNvPr id="11" name="Picture 10">
            <a:extLst>
              <a:ext uri="{FF2B5EF4-FFF2-40B4-BE49-F238E27FC236}">
                <a16:creationId xmlns:a16="http://schemas.microsoft.com/office/drawing/2014/main" id="{270784BC-5160-4A54-B9D3-679930F477C2}"/>
              </a:ext>
            </a:extLst>
          </p:cNvPr>
          <p:cNvPicPr>
            <a:picLocks noChangeAspect="1"/>
          </p:cNvPicPr>
          <p:nvPr/>
        </p:nvPicPr>
        <p:blipFill>
          <a:blip r:embed="rId4"/>
          <a:stretch>
            <a:fillRect/>
          </a:stretch>
        </p:blipFill>
        <p:spPr>
          <a:xfrm>
            <a:off x="4445509" y="2438400"/>
            <a:ext cx="7619491" cy="3140076"/>
          </a:xfrm>
          <a:prstGeom prst="rect">
            <a:avLst/>
          </a:prstGeom>
        </p:spPr>
      </p:pic>
    </p:spTree>
    <p:extLst>
      <p:ext uri="{BB962C8B-B14F-4D97-AF65-F5344CB8AC3E}">
        <p14:creationId xmlns:p14="http://schemas.microsoft.com/office/powerpoint/2010/main" val="1503076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6"/>
            <a:ext cx="11684000" cy="754065"/>
          </a:xfrm>
        </p:spPr>
        <p:txBody>
          <a:bodyPr>
            <a:normAutofit/>
          </a:bodyPr>
          <a:lstStyle/>
          <a:p>
            <a:r>
              <a:rPr lang="en-US" sz="3200" b="1" cap="none" dirty="0"/>
              <a:t>Data Preprocessing and Data Augmentation</a:t>
            </a:r>
          </a:p>
        </p:txBody>
      </p:sp>
      <p:sp>
        <p:nvSpPr>
          <p:cNvPr id="7" name="Rectangle: Diagonal Corners Rounded 6">
            <a:extLst>
              <a:ext uri="{FF2B5EF4-FFF2-40B4-BE49-F238E27FC236}">
                <a16:creationId xmlns:a16="http://schemas.microsoft.com/office/drawing/2014/main" id="{51C68665-A217-4062-AC3E-E59EA5EBDAD8}"/>
              </a:ext>
            </a:extLst>
          </p:cNvPr>
          <p:cNvSpPr/>
          <p:nvPr/>
        </p:nvSpPr>
        <p:spPr>
          <a:xfrm>
            <a:off x="643467" y="1134534"/>
            <a:ext cx="3810000" cy="2209800"/>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9" name="TextBox 8">
            <a:extLst>
              <a:ext uri="{FF2B5EF4-FFF2-40B4-BE49-F238E27FC236}">
                <a16:creationId xmlns:a16="http://schemas.microsoft.com/office/drawing/2014/main" id="{E72EF14F-8F24-460C-90C3-D262B9569CB8}"/>
              </a:ext>
            </a:extLst>
          </p:cNvPr>
          <p:cNvSpPr txBox="1"/>
          <p:nvPr/>
        </p:nvSpPr>
        <p:spPr>
          <a:xfrm>
            <a:off x="879835" y="1435246"/>
            <a:ext cx="3505200"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Adobe Devanagari"/>
              </a:rPr>
              <a:t>Data preprocessing including</a:t>
            </a:r>
          </a:p>
          <a:p>
            <a:endParaRPr lang="en-US" b="1" dirty="0">
              <a:solidFill>
                <a:schemeClr val="bg1"/>
              </a:solidFill>
              <a:latin typeface="Adobe Devanagari"/>
            </a:endParaRPr>
          </a:p>
          <a:p>
            <a:pPr marL="742950" lvl="1" indent="-285750">
              <a:buFont typeface="Wingdings" panose="05000000000000000000" pitchFamily="2" charset="2"/>
              <a:buChar char="v"/>
            </a:pPr>
            <a:r>
              <a:rPr lang="en-US" b="1" dirty="0">
                <a:solidFill>
                  <a:schemeClr val="bg1"/>
                </a:solidFill>
                <a:latin typeface="Adobe Devanagari"/>
              </a:rPr>
              <a:t>Image resizing</a:t>
            </a:r>
          </a:p>
          <a:p>
            <a:pPr marL="742950" lvl="1" indent="-285750">
              <a:buFont typeface="Wingdings" panose="05000000000000000000" pitchFamily="2" charset="2"/>
              <a:buChar char="v"/>
            </a:pPr>
            <a:r>
              <a:rPr lang="en-US" b="1" dirty="0">
                <a:solidFill>
                  <a:schemeClr val="bg1"/>
                </a:solidFill>
                <a:latin typeface="Adobe Devanagari"/>
              </a:rPr>
              <a:t>Convert to RGB</a:t>
            </a:r>
          </a:p>
          <a:p>
            <a:pPr marL="742950" lvl="1" indent="-285750">
              <a:buFont typeface="Wingdings" panose="05000000000000000000" pitchFamily="2" charset="2"/>
              <a:buChar char="v"/>
            </a:pPr>
            <a:r>
              <a:rPr lang="en-US" b="1" dirty="0">
                <a:solidFill>
                  <a:schemeClr val="bg1"/>
                </a:solidFill>
                <a:latin typeface="Adobe Devanagari"/>
              </a:rPr>
              <a:t>Normalizing Data</a:t>
            </a:r>
          </a:p>
          <a:p>
            <a:pPr lvl="1"/>
            <a:endParaRPr lang="en-US" b="1" dirty="0">
              <a:solidFill>
                <a:schemeClr val="bg1"/>
              </a:solidFill>
              <a:latin typeface="Adobe Devanagari"/>
            </a:endParaRPr>
          </a:p>
          <a:p>
            <a:pPr lvl="1"/>
            <a:r>
              <a:rPr lang="en-US" b="1" dirty="0">
                <a:solidFill>
                  <a:schemeClr val="bg1"/>
                </a:solidFill>
                <a:latin typeface="Adobe Devanagari"/>
              </a:rPr>
              <a:t>    </a:t>
            </a:r>
          </a:p>
        </p:txBody>
      </p:sp>
      <p:pic>
        <p:nvPicPr>
          <p:cNvPr id="6" name="Picture 5" descr="A screen shot of a computer&#10;&#10;Description automatically generated">
            <a:extLst>
              <a:ext uri="{FF2B5EF4-FFF2-40B4-BE49-F238E27FC236}">
                <a16:creationId xmlns:a16="http://schemas.microsoft.com/office/drawing/2014/main" id="{A9019CB5-D4C8-475E-AD2D-23D029838F94}"/>
              </a:ext>
            </a:extLst>
          </p:cNvPr>
          <p:cNvPicPr>
            <a:picLocks noChangeAspect="1"/>
          </p:cNvPicPr>
          <p:nvPr/>
        </p:nvPicPr>
        <p:blipFill>
          <a:blip r:embed="rId3"/>
          <a:stretch>
            <a:fillRect/>
          </a:stretch>
        </p:blipFill>
        <p:spPr>
          <a:xfrm>
            <a:off x="550336" y="3556035"/>
            <a:ext cx="4267200" cy="863565"/>
          </a:xfrm>
          <a:prstGeom prst="rect">
            <a:avLst/>
          </a:prstGeom>
        </p:spPr>
      </p:pic>
      <p:pic>
        <p:nvPicPr>
          <p:cNvPr id="10" name="Picture 9" descr="A screen shot of a computer code&#10;&#10;Description automatically generated">
            <a:extLst>
              <a:ext uri="{FF2B5EF4-FFF2-40B4-BE49-F238E27FC236}">
                <a16:creationId xmlns:a16="http://schemas.microsoft.com/office/drawing/2014/main" id="{EB42CEB1-66CC-4012-84BD-9AF73A3FDC3C}"/>
              </a:ext>
            </a:extLst>
          </p:cNvPr>
          <p:cNvPicPr>
            <a:picLocks noChangeAspect="1"/>
          </p:cNvPicPr>
          <p:nvPr/>
        </p:nvPicPr>
        <p:blipFill>
          <a:blip r:embed="rId4"/>
          <a:stretch>
            <a:fillRect/>
          </a:stretch>
        </p:blipFill>
        <p:spPr>
          <a:xfrm>
            <a:off x="4991170" y="1108605"/>
            <a:ext cx="7027197" cy="4530195"/>
          </a:xfrm>
          <a:prstGeom prst="rect">
            <a:avLst/>
          </a:prstGeom>
        </p:spPr>
      </p:pic>
      <p:pic>
        <p:nvPicPr>
          <p:cNvPr id="14" name="Picture 13" descr="A screen shot of a computer&#10;&#10;Description automatically generated">
            <a:extLst>
              <a:ext uri="{FF2B5EF4-FFF2-40B4-BE49-F238E27FC236}">
                <a16:creationId xmlns:a16="http://schemas.microsoft.com/office/drawing/2014/main" id="{622F3F26-41E5-4B3C-A382-A773EC692DDB}"/>
              </a:ext>
            </a:extLst>
          </p:cNvPr>
          <p:cNvPicPr>
            <a:picLocks noChangeAspect="1"/>
          </p:cNvPicPr>
          <p:nvPr/>
        </p:nvPicPr>
        <p:blipFill>
          <a:blip r:embed="rId5"/>
          <a:stretch>
            <a:fillRect/>
          </a:stretch>
        </p:blipFill>
        <p:spPr>
          <a:xfrm>
            <a:off x="550336" y="4609956"/>
            <a:ext cx="4267200" cy="1028844"/>
          </a:xfrm>
          <a:prstGeom prst="rect">
            <a:avLst/>
          </a:prstGeom>
        </p:spPr>
      </p:pic>
    </p:spTree>
    <p:extLst>
      <p:ext uri="{BB962C8B-B14F-4D97-AF65-F5344CB8AC3E}">
        <p14:creationId xmlns:p14="http://schemas.microsoft.com/office/powerpoint/2010/main" val="465300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6"/>
            <a:ext cx="11684000" cy="754065"/>
          </a:xfrm>
        </p:spPr>
        <p:txBody>
          <a:bodyPr>
            <a:normAutofit/>
          </a:bodyPr>
          <a:lstStyle/>
          <a:p>
            <a:r>
              <a:rPr lang="en-US" sz="3200" b="1" cap="none" dirty="0"/>
              <a:t>Data Preprocessing and Data Augmentation</a:t>
            </a:r>
          </a:p>
        </p:txBody>
      </p:sp>
      <p:sp>
        <p:nvSpPr>
          <p:cNvPr id="7" name="Rectangle: Diagonal Corners Rounded 6">
            <a:extLst>
              <a:ext uri="{FF2B5EF4-FFF2-40B4-BE49-F238E27FC236}">
                <a16:creationId xmlns:a16="http://schemas.microsoft.com/office/drawing/2014/main" id="{51C68665-A217-4062-AC3E-E59EA5EBDAD8}"/>
              </a:ext>
            </a:extLst>
          </p:cNvPr>
          <p:cNvSpPr/>
          <p:nvPr/>
        </p:nvSpPr>
        <p:spPr>
          <a:xfrm>
            <a:off x="590585" y="1158876"/>
            <a:ext cx="3371815" cy="646332"/>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9" name="TextBox 8">
            <a:extLst>
              <a:ext uri="{FF2B5EF4-FFF2-40B4-BE49-F238E27FC236}">
                <a16:creationId xmlns:a16="http://schemas.microsoft.com/office/drawing/2014/main" id="{E72EF14F-8F24-460C-90C3-D262B9569CB8}"/>
              </a:ext>
            </a:extLst>
          </p:cNvPr>
          <p:cNvSpPr txBox="1"/>
          <p:nvPr/>
        </p:nvSpPr>
        <p:spPr>
          <a:xfrm>
            <a:off x="931336" y="1284889"/>
            <a:ext cx="2573864"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Adobe Devanagari"/>
              </a:rPr>
              <a:t>Data Augmentation</a:t>
            </a:r>
          </a:p>
          <a:p>
            <a:pPr lvl="1"/>
            <a:r>
              <a:rPr lang="en-US" b="1" dirty="0">
                <a:solidFill>
                  <a:schemeClr val="bg1"/>
                </a:solidFill>
                <a:latin typeface="Adobe Devanagari"/>
              </a:rPr>
              <a:t>    </a:t>
            </a:r>
          </a:p>
        </p:txBody>
      </p:sp>
      <p:pic>
        <p:nvPicPr>
          <p:cNvPr id="8" name="Picture 7" descr="A screen shot of a computer program&#10;&#10;Description automatically generated">
            <a:extLst>
              <a:ext uri="{FF2B5EF4-FFF2-40B4-BE49-F238E27FC236}">
                <a16:creationId xmlns:a16="http://schemas.microsoft.com/office/drawing/2014/main" id="{BC360F65-F026-445E-9958-B8CBE92CBDAF}"/>
              </a:ext>
            </a:extLst>
          </p:cNvPr>
          <p:cNvPicPr>
            <a:picLocks noChangeAspect="1"/>
          </p:cNvPicPr>
          <p:nvPr/>
        </p:nvPicPr>
        <p:blipFill>
          <a:blip r:embed="rId3"/>
          <a:stretch>
            <a:fillRect/>
          </a:stretch>
        </p:blipFill>
        <p:spPr>
          <a:xfrm>
            <a:off x="590585" y="2057233"/>
            <a:ext cx="5429215" cy="1905000"/>
          </a:xfrm>
          <a:prstGeom prst="rect">
            <a:avLst/>
          </a:prstGeom>
        </p:spPr>
      </p:pic>
      <p:pic>
        <p:nvPicPr>
          <p:cNvPr id="12" name="Picture 11" descr="A computer screen shot of a black screen&#10;&#10;Description automatically generated">
            <a:extLst>
              <a:ext uri="{FF2B5EF4-FFF2-40B4-BE49-F238E27FC236}">
                <a16:creationId xmlns:a16="http://schemas.microsoft.com/office/drawing/2014/main" id="{2A4EBFF1-1073-4523-9096-A38AD0AF2B6C}"/>
              </a:ext>
            </a:extLst>
          </p:cNvPr>
          <p:cNvPicPr>
            <a:picLocks noChangeAspect="1"/>
          </p:cNvPicPr>
          <p:nvPr/>
        </p:nvPicPr>
        <p:blipFill>
          <a:blip r:embed="rId4"/>
          <a:stretch>
            <a:fillRect/>
          </a:stretch>
        </p:blipFill>
        <p:spPr>
          <a:xfrm>
            <a:off x="590585" y="4109930"/>
            <a:ext cx="5482083" cy="1887274"/>
          </a:xfrm>
          <a:prstGeom prst="rect">
            <a:avLst/>
          </a:prstGeom>
        </p:spPr>
      </p:pic>
      <p:pic>
        <p:nvPicPr>
          <p:cNvPr id="13" name="Picture 12">
            <a:extLst>
              <a:ext uri="{FF2B5EF4-FFF2-40B4-BE49-F238E27FC236}">
                <a16:creationId xmlns:a16="http://schemas.microsoft.com/office/drawing/2014/main" id="{BD6FFCB5-250C-4732-A9DC-A8D2A4E7BD28}"/>
              </a:ext>
            </a:extLst>
          </p:cNvPr>
          <p:cNvPicPr>
            <a:picLocks noChangeAspect="1"/>
          </p:cNvPicPr>
          <p:nvPr/>
        </p:nvPicPr>
        <p:blipFill>
          <a:blip r:embed="rId5"/>
          <a:stretch>
            <a:fillRect/>
          </a:stretch>
        </p:blipFill>
        <p:spPr>
          <a:xfrm>
            <a:off x="6236735" y="1158876"/>
            <a:ext cx="5791198" cy="4038600"/>
          </a:xfrm>
          <a:prstGeom prst="rect">
            <a:avLst/>
          </a:prstGeom>
        </p:spPr>
      </p:pic>
    </p:spTree>
    <p:extLst>
      <p:ext uri="{BB962C8B-B14F-4D97-AF65-F5344CB8AC3E}">
        <p14:creationId xmlns:p14="http://schemas.microsoft.com/office/powerpoint/2010/main" val="361785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lang="en-US" cap="none" dirty="0"/>
              <a:t>Training Deep Learning Models - Detection</a:t>
            </a:r>
            <a:endParaRPr lang="en-US" sz="40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457200" y="998539"/>
            <a:ext cx="1981199"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Efficientnetv2-B0</a:t>
            </a:r>
          </a:p>
        </p:txBody>
      </p:sp>
      <p:pic>
        <p:nvPicPr>
          <p:cNvPr id="11" name="Picture 10" descr="A screenshot of a computer program&#10;&#10;Description automatically generated">
            <a:extLst>
              <a:ext uri="{FF2B5EF4-FFF2-40B4-BE49-F238E27FC236}">
                <a16:creationId xmlns:a16="http://schemas.microsoft.com/office/drawing/2014/main" id="{41C1E918-5F5E-426D-ADCA-13B71517D70F}"/>
              </a:ext>
            </a:extLst>
          </p:cNvPr>
          <p:cNvPicPr>
            <a:picLocks noChangeAspect="1"/>
          </p:cNvPicPr>
          <p:nvPr/>
        </p:nvPicPr>
        <p:blipFill>
          <a:blip r:embed="rId3"/>
          <a:stretch>
            <a:fillRect/>
          </a:stretch>
        </p:blipFill>
        <p:spPr>
          <a:xfrm>
            <a:off x="465667" y="1612107"/>
            <a:ext cx="5562599" cy="1592262"/>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D69BE930-1CF1-4105-9CE2-50C8797BE74A}"/>
              </a:ext>
            </a:extLst>
          </p:cNvPr>
          <p:cNvPicPr>
            <a:picLocks noChangeAspect="1"/>
          </p:cNvPicPr>
          <p:nvPr/>
        </p:nvPicPr>
        <p:blipFill>
          <a:blip r:embed="rId4"/>
          <a:stretch>
            <a:fillRect/>
          </a:stretch>
        </p:blipFill>
        <p:spPr>
          <a:xfrm>
            <a:off x="474134" y="3300413"/>
            <a:ext cx="5554132" cy="2871787"/>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590346F9-9A15-415F-8A8A-B9C245F9923F}"/>
              </a:ext>
            </a:extLst>
          </p:cNvPr>
          <p:cNvPicPr>
            <a:picLocks noChangeAspect="1"/>
          </p:cNvPicPr>
          <p:nvPr/>
        </p:nvPicPr>
        <p:blipFill>
          <a:blip r:embed="rId5"/>
          <a:stretch>
            <a:fillRect/>
          </a:stretch>
        </p:blipFill>
        <p:spPr>
          <a:xfrm>
            <a:off x="6236049" y="1612106"/>
            <a:ext cx="5646568" cy="4026693"/>
          </a:xfrm>
          <a:prstGeom prst="rect">
            <a:avLst/>
          </a:prstGeom>
        </p:spPr>
      </p:pic>
    </p:spTree>
    <p:extLst>
      <p:ext uri="{BB962C8B-B14F-4D97-AF65-F5344CB8AC3E}">
        <p14:creationId xmlns:p14="http://schemas.microsoft.com/office/powerpoint/2010/main" val="94222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3" ma:contentTypeDescription="Create a new document." ma:contentTypeScope="" ma:versionID="82e70f973760d71ce5f1e502bb013d03">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4d1e6b93f11312e598310e1d6362e66b"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B078A80A-77F0-44C1-B3DB-12A62A8177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6588c-a52b-4d0b-8663-93e0f7ef87c0"/>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7F5D9C-9A26-4367-8081-10F5B49C859E}">
  <ds:schemaRefs>
    <ds:schemaRef ds:uri="http://schemas.microsoft.com/sharepoint/v3/contenttype/forms"/>
  </ds:schemaRefs>
</ds:datastoreItem>
</file>

<file path=customXml/itemProps3.xml><?xml version="1.0" encoding="utf-8"?>
<ds:datastoreItem xmlns:ds="http://schemas.openxmlformats.org/officeDocument/2006/customXml" ds:itemID="{5AA1397A-F49B-4979-AE1C-515CCD256A4A}">
  <ds:schemaRefs>
    <ds:schemaRef ds:uri="http://schemas.microsoft.com/office/2006/metadata/properties"/>
    <ds:schemaRef ds:uri="http://schemas.microsoft.com/office/infopath/2007/PartnerControls"/>
    <ds:schemaRef ds:uri="4da6588c-a52b-4d0b-8663-93e0f7ef87c0"/>
    <ds:schemaRef ds:uri="db72c12f-87a4-44ab-bbc5-4cc8306b158a"/>
  </ds:schemaRefs>
</ds:datastoreItem>
</file>

<file path=docProps/app.xml><?xml version="1.0" encoding="utf-8"?>
<Properties xmlns="http://schemas.openxmlformats.org/officeDocument/2006/extended-properties" xmlns:vt="http://schemas.openxmlformats.org/officeDocument/2006/docPropsVTypes">
  <Template>Proposal prsentation stuct</Template>
  <TotalTime>5588</TotalTime>
  <Words>6513</Words>
  <Application>Microsoft Office PowerPoint</Application>
  <PresentationFormat>Widescreen</PresentationFormat>
  <Paragraphs>866</Paragraphs>
  <Slides>127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127</vt:i4>
      </vt:variant>
    </vt:vector>
  </HeadingPairs>
  <TitlesOfParts>
    <vt:vector size="133" baseType="lpstr">
      <vt:lpstr>Adobe Devanagari</vt:lpstr>
      <vt:lpstr>Arial</vt:lpstr>
      <vt:lpstr>Calibri</vt:lpstr>
      <vt:lpstr>Cambria</vt:lpstr>
      <vt:lpstr>Wingdings</vt:lpstr>
      <vt:lpstr>Office Theme</vt:lpstr>
      <vt:lpstr>DermaScope AI An AI-Driven Ecosystem for Autonomous Skin Disease Diagnosis and  Proactive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Background</vt:lpstr>
      <vt:lpstr>What is Eczema?</vt:lpstr>
      <vt:lpstr>Multiple Types of Eczema</vt:lpstr>
      <vt:lpstr>Current Challenges</vt:lpstr>
      <vt:lpstr>Research Problem</vt:lpstr>
      <vt:lpstr>System Diagram</vt:lpstr>
      <vt:lpstr>Requirements</vt:lpstr>
      <vt:lpstr>Completed Tasks</vt:lpstr>
      <vt:lpstr>Data Collection</vt:lpstr>
      <vt:lpstr>Data Validation</vt:lpstr>
      <vt:lpstr>Data Analysis</vt:lpstr>
      <vt:lpstr>Data Preprocessing</vt:lpstr>
      <vt:lpstr>Model Implementation for Eczema Detection</vt:lpstr>
      <vt:lpstr>Model Implementation for Eczema Detection</vt:lpstr>
      <vt:lpstr>Model Implementation for Eczema Detection</vt:lpstr>
      <vt:lpstr>Model Implementation for Eczema Detection</vt:lpstr>
      <vt:lpstr>Model Implementation for Eczema Detection</vt:lpstr>
      <vt:lpstr>Model Implementation for Eczema Severity Assessment</vt:lpstr>
      <vt:lpstr>Model Implementation for Eczema Severity Assessment</vt:lpstr>
      <vt:lpstr>Model Implementation for Eczema Severity Assessment</vt:lpstr>
      <vt:lpstr>Model Implementation for Eczema Severity Assessment</vt:lpstr>
      <vt:lpstr>Web Application Development</vt:lpstr>
      <vt:lpstr>Future Works</vt:lpstr>
      <vt:lpstr>References</vt:lpstr>
      <vt:lpstr>PowerPoint Presentation</vt:lpstr>
      <vt:lpstr>PowerPoint Presentation</vt:lpstr>
      <vt:lpstr>PowerPoint Presentation</vt:lpstr>
      <vt:lpstr>---</vt:lpstr>
      <vt:lpstr>---</vt:lpstr>
      <vt:lpstr>PowerPoint Presentation</vt:lpstr>
      <vt:lpstr>PowerPoint Presentation</vt:lpstr>
      <vt:lpstr>Completed Tasks</vt:lpstr>
      <vt:lpstr>System Diagram</vt:lpstr>
      <vt:lpstr>Data Preparing and Data Validation – About Data set</vt:lpstr>
      <vt:lpstr>Data Validation</vt:lpstr>
      <vt:lpstr>Data Analysis</vt:lpstr>
      <vt:lpstr>Data Analysis</vt:lpstr>
      <vt:lpstr>Data Preprocessing and Data Augmentation</vt:lpstr>
      <vt:lpstr>Data Preprocessing and Data Augmentation</vt:lpstr>
      <vt:lpstr>Training Deep Learning Models - Detection</vt:lpstr>
      <vt:lpstr>Training Deep Learning Models - Detection</vt:lpstr>
      <vt:lpstr>Training Deep Learning Models - Detection</vt:lpstr>
      <vt:lpstr>Training Deep Learning Models - Detection</vt:lpstr>
      <vt:lpstr>Training Deep Learning Models - Detection</vt:lpstr>
      <vt:lpstr>Training Deep Learning Models - Detection</vt:lpstr>
      <vt:lpstr>Training Deep Learning Models - Detection</vt:lpstr>
      <vt:lpstr>Training Deep Learning Models - Detection</vt:lpstr>
      <vt:lpstr>Training Deep Learning Models - Detection</vt:lpstr>
      <vt:lpstr>Training Deep Learning Models - Detection</vt:lpstr>
      <vt:lpstr>Training Deep Learning Models - Detection</vt:lpstr>
      <vt:lpstr>Training Deep Learning Models - Detection</vt:lpstr>
      <vt:lpstr>Training Deep Learning Models - Detection</vt:lpstr>
      <vt:lpstr>Training Deep Learning Models – Severity Classification</vt:lpstr>
      <vt:lpstr>Deep Learning Models – Severity Classification</vt:lpstr>
      <vt:lpstr>Training Deep Learning Models – Severity Classification</vt:lpstr>
      <vt:lpstr>Deep Learning Models – Severity Classification</vt:lpstr>
      <vt:lpstr>Testing - Detection</vt:lpstr>
      <vt:lpstr>Testing – Severity calcification</vt:lpstr>
      <vt:lpstr>Backend Implementation</vt:lpstr>
      <vt:lpstr>Backend Implementation</vt:lpstr>
      <vt:lpstr>Multi-Scale Superpixel Segmentation and Analysis Framework</vt:lpstr>
      <vt:lpstr>Multi-Scale Superpixel Segmentation and Analysis Framework</vt:lpstr>
      <vt:lpstr>Multi-Scale Superpixel Segmentation and Analysis Framework</vt:lpstr>
      <vt:lpstr>Multi-Scale Superpixel Segmentation and Analysis Framework</vt:lpstr>
      <vt:lpstr>Future Works</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DermaScope AI An AI-Driven Ecosystem for Autonomous Skin Disease Diagnosis and  Proactive Management</dc:title>
  <dc:creator>Wishmi Sasika</dc:creator>
  <cp:lastModifiedBy>Wishmi Sasika</cp:lastModifiedBy>
  <cp:revision>111</cp:revision>
  <dcterms:created xsi:type="dcterms:W3CDTF">2024-07-30T10:10:10Z</dcterms:created>
  <dcterms:modified xsi:type="dcterms:W3CDTF">2025-05-11T16:48:31Z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